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9" r:id="rId2"/>
    <p:sldId id="257" r:id="rId3"/>
    <p:sldId id="258" r:id="rId4"/>
    <p:sldId id="270" r:id="rId5"/>
    <p:sldId id="271" r:id="rId6"/>
    <p:sldId id="259" r:id="rId7"/>
    <p:sldId id="260" r:id="rId8"/>
    <p:sldId id="261" r:id="rId9"/>
    <p:sldId id="262" r:id="rId10"/>
    <p:sldId id="263" r:id="rId11"/>
    <p:sldId id="264" r:id="rId12"/>
    <p:sldId id="265" r:id="rId13"/>
    <p:sldId id="266" r:id="rId14"/>
    <p:sldId id="267" r:id="rId15"/>
    <p:sldId id="26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istina Ful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96" d="100"/>
          <a:sy n="96" d="100"/>
        </p:scale>
        <p:origin x="150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Golden%20Gate:Users:francisjanes:Documents:Racial%20and%20Gender%20Demographics%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600" b="1" i="0" dirty="0" smtClean="0">
                <a:latin typeface="Gotham Book"/>
                <a:cs typeface="Gotham Book"/>
              </a:rPr>
              <a:t> 15,000 ASLA Members Surveyed</a:t>
            </a:r>
            <a:r>
              <a:rPr lang="en-US" sz="1600" b="1" i="0" baseline="0" dirty="0" smtClean="0">
                <a:latin typeface="Gotham Book"/>
                <a:cs typeface="Gotham Book"/>
              </a:rPr>
              <a:t> 2016</a:t>
            </a:r>
            <a:endParaRPr lang="en-US" sz="1600" b="1" i="0" dirty="0">
              <a:latin typeface="Gotham Book"/>
              <a:cs typeface="Gotham Book"/>
            </a:endParaRPr>
          </a:p>
        </c:rich>
      </c:tx>
      <c:layout>
        <c:manualLayout>
          <c:xMode val="edge"/>
          <c:yMode val="edge"/>
          <c:x val="0.18358913078044001"/>
          <c:y val="0.89715747220972897"/>
        </c:manualLayout>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explosion val="27"/>
          <c:dPt>
            <c:idx val="0"/>
            <c:bubble3D val="0"/>
            <c:explosion val="30"/>
            <c:extLst>
              <c:ext xmlns:c16="http://schemas.microsoft.com/office/drawing/2014/chart" uri="{C3380CC4-5D6E-409C-BE32-E72D297353CC}">
                <c16:uniqueId val="{00000000-FD6E-4DA3-A995-2A312BA37B30}"/>
              </c:ext>
            </c:extLst>
          </c:dPt>
          <c:dPt>
            <c:idx val="1"/>
            <c:bubble3D val="0"/>
            <c:explosion val="19"/>
            <c:extLst>
              <c:ext xmlns:c16="http://schemas.microsoft.com/office/drawing/2014/chart" uri="{C3380CC4-5D6E-409C-BE32-E72D297353CC}">
                <c16:uniqueId val="{00000001-FD6E-4DA3-A995-2A312BA37B30}"/>
              </c:ext>
            </c:extLst>
          </c:dPt>
          <c:dLbls>
            <c:dLbl>
              <c:idx val="0"/>
              <c:tx>
                <c:rich>
                  <a:bodyPr/>
                  <a:lstStyle/>
                  <a:p>
                    <a:r>
                      <a:rPr lang="en-US" dirty="0"/>
                      <a:t>Percent Male
</a:t>
                    </a:r>
                    <a:r>
                      <a:rPr lang="en-US" dirty="0" smtClean="0"/>
                      <a:t>64%</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D6E-4DA3-A995-2A312BA37B30}"/>
                </c:ext>
              </c:extLst>
            </c:dLbl>
            <c:dLbl>
              <c:idx val="1"/>
              <c:tx>
                <c:rich>
                  <a:bodyPr/>
                  <a:lstStyle/>
                  <a:p>
                    <a:r>
                      <a:rPr lang="en-US" dirty="0"/>
                      <a:t>Percent Female
</a:t>
                    </a:r>
                    <a:r>
                      <a:rPr lang="en-US" dirty="0" smtClean="0"/>
                      <a:t>36%</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6E-4DA3-A995-2A312BA37B30}"/>
                </c:ext>
              </c:extLst>
            </c:dLbl>
            <c:spPr>
              <a:noFill/>
              <a:ln>
                <a:noFill/>
              </a:ln>
              <a:effectLst/>
            </c:spPr>
            <c:txPr>
              <a:bodyPr/>
              <a:lstStyle/>
              <a:p>
                <a:pPr>
                  <a:defRPr sz="1600" b="1" i="0">
                    <a:latin typeface="Gotham Book"/>
                    <a:cs typeface="Gotham Book"/>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Sheet1!$A$21:$A$22</c:f>
              <c:strCache>
                <c:ptCount val="2"/>
                <c:pt idx="0">
                  <c:v>Percent Male</c:v>
                </c:pt>
                <c:pt idx="1">
                  <c:v>Percent Female</c:v>
                </c:pt>
              </c:strCache>
            </c:strRef>
          </c:cat>
          <c:val>
            <c:numRef>
              <c:f>Sheet1!$B$21:$B$22</c:f>
              <c:numCache>
                <c:formatCode>General</c:formatCode>
                <c:ptCount val="2"/>
                <c:pt idx="0">
                  <c:v>83</c:v>
                </c:pt>
                <c:pt idx="1">
                  <c:v>17</c:v>
                </c:pt>
              </c:numCache>
            </c:numRef>
          </c:val>
          <c:extLst>
            <c:ext xmlns:c16="http://schemas.microsoft.com/office/drawing/2014/chart" uri="{C3380CC4-5D6E-409C-BE32-E72D297353CC}">
              <c16:uniqueId val="{00000002-FD6E-4DA3-A995-2A312BA37B30}"/>
            </c:ext>
          </c:extLst>
        </c:ser>
        <c:dLbls>
          <c:showLegendKey val="0"/>
          <c:showVal val="0"/>
          <c:showCatName val="1"/>
          <c:showSerName val="0"/>
          <c:showPercent val="1"/>
          <c:showBubbleSize val="0"/>
          <c:showLeaderLines val="1"/>
        </c:dLbls>
      </c:pie3DChart>
    </c:plotArea>
    <c:plotVisOnly val="1"/>
    <c:dispBlanksAs val="gap"/>
    <c:showDLblsOverMax val="0"/>
  </c:chart>
  <c:spPr>
    <a:solidFill>
      <a:schemeClr val="bg1">
        <a:lumMod val="85000"/>
        <a:alpha val="70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latin typeface="Gotham Book"/>
                <a:cs typeface="Gotham Book"/>
              </a:defRPr>
            </a:pPr>
            <a:r>
              <a:rPr lang="en-US" sz="1800" b="1" i="0" baseline="0" dirty="0" smtClean="0">
                <a:effectLst/>
                <a:latin typeface="Gotham Book"/>
                <a:cs typeface="Gotham Book"/>
              </a:rPr>
              <a:t>Minorities Represented 7% of AIA Membership in 2000</a:t>
            </a:r>
            <a:endParaRPr lang="en-US" dirty="0">
              <a:effectLst/>
              <a:latin typeface="Gotham Book"/>
              <a:cs typeface="Gotham Book"/>
            </a:endParaRPr>
          </a:p>
        </c:rich>
      </c:tx>
      <c:layout>
        <c:manualLayout>
          <c:xMode val="edge"/>
          <c:yMode val="edge"/>
          <c:x val="0.18302342052974399"/>
          <c:y val="0.82819808432347397"/>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6604168345995097E-2"/>
          <c:y val="0.15849015477093301"/>
          <c:w val="0.82571093779154403"/>
          <c:h val="0.68341505257048296"/>
        </c:manualLayout>
      </c:layout>
      <c:pie3DChart>
        <c:varyColors val="1"/>
        <c:ser>
          <c:idx val="0"/>
          <c:order val="0"/>
          <c:explosion val="25"/>
          <c:dPt>
            <c:idx val="0"/>
            <c:bubble3D val="0"/>
            <c:explosion val="37"/>
            <c:extLst>
              <c:ext xmlns:c16="http://schemas.microsoft.com/office/drawing/2014/chart" uri="{C3380CC4-5D6E-409C-BE32-E72D297353CC}">
                <c16:uniqueId val="{00000000-52C6-4A56-B1BE-D1CC8197D948}"/>
              </c:ext>
            </c:extLst>
          </c:dPt>
          <c:dLbls>
            <c:dLbl>
              <c:idx val="2"/>
              <c:layout>
                <c:manualLayout>
                  <c:x val="0.19143330947268"/>
                  <c:y val="2.208201892744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C6-4A56-B1BE-D1CC8197D948}"/>
                </c:ext>
              </c:extLst>
            </c:dLbl>
            <c:spPr>
              <a:noFill/>
              <a:ln>
                <a:noFill/>
              </a:ln>
              <a:effectLst/>
            </c:spPr>
            <c:txPr>
              <a:bodyPr/>
              <a:lstStyle/>
              <a:p>
                <a:pPr>
                  <a:defRPr sz="1600" b="1">
                    <a:latin typeface="Gotham Book"/>
                    <a:cs typeface="Gotham Book"/>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Sheet1!$A$24:$A$26</c:f>
              <c:strCache>
                <c:ptCount val="3"/>
                <c:pt idx="0">
                  <c:v>Percent Whites</c:v>
                </c:pt>
                <c:pt idx="1">
                  <c:v>Percent Asians</c:v>
                </c:pt>
                <c:pt idx="2">
                  <c:v>Percent Blacks and Hispanics</c:v>
                </c:pt>
              </c:strCache>
            </c:strRef>
          </c:cat>
          <c:val>
            <c:numRef>
              <c:f>Sheet1!$B$24:$B$26</c:f>
              <c:numCache>
                <c:formatCode>General</c:formatCode>
                <c:ptCount val="3"/>
                <c:pt idx="0">
                  <c:v>90</c:v>
                </c:pt>
                <c:pt idx="1">
                  <c:v>5</c:v>
                </c:pt>
                <c:pt idx="2">
                  <c:v>4</c:v>
                </c:pt>
              </c:numCache>
            </c:numRef>
          </c:val>
          <c:extLst>
            <c:ext xmlns:c16="http://schemas.microsoft.com/office/drawing/2014/chart" uri="{C3380CC4-5D6E-409C-BE32-E72D297353CC}">
              <c16:uniqueId val="{00000002-52C6-4A56-B1BE-D1CC8197D948}"/>
            </c:ext>
          </c:extLst>
        </c:ser>
        <c:dLbls>
          <c:showLegendKey val="0"/>
          <c:showVal val="0"/>
          <c:showCatName val="1"/>
          <c:showSerName val="0"/>
          <c:showPercent val="1"/>
          <c:showBubbleSize val="0"/>
          <c:showLeaderLines val="1"/>
        </c:dLbls>
      </c:pie3DChart>
    </c:plotArea>
    <c:plotVisOnly val="1"/>
    <c:dispBlanksAs val="gap"/>
    <c:showDLblsOverMax val="0"/>
  </c:chart>
  <c:spPr>
    <a:solidFill>
      <a:schemeClr val="bg1">
        <a:lumMod val="85000"/>
        <a:alpha val="70000"/>
      </a:schemeClr>
    </a:solidFill>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6-10T19:20:26.213" idx="1">
    <p:pos x="10" y="10"/>
    <p:text>Word choice: "Build" could be more precise/positive...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001FE6-27EA-8F4C-808C-8AAA8B6FB0EC}" type="datetimeFigureOut">
              <a:rPr lang="en-US" smtClean="0"/>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FEDBD-9B6F-8143-B155-0C5165F8DDC2}" type="slidenum">
              <a:rPr lang="en-US" smtClean="0"/>
              <a:t>‹#›</a:t>
            </a:fld>
            <a:endParaRPr lang="en-US"/>
          </a:p>
        </p:txBody>
      </p:sp>
    </p:spTree>
    <p:extLst>
      <p:ext uri="{BB962C8B-B14F-4D97-AF65-F5344CB8AC3E}">
        <p14:creationId xmlns:p14="http://schemas.microsoft.com/office/powerpoint/2010/main" val="33095306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Let’s take a closer close at the</a:t>
            </a:r>
            <a:r>
              <a:rPr lang="en-US" sz="1600" baseline="0" dirty="0" smtClean="0"/>
              <a:t> issue of diversity in organizations.</a:t>
            </a:r>
            <a:endParaRPr lang="en-US" sz="1600" dirty="0"/>
          </a:p>
        </p:txBody>
      </p:sp>
    </p:spTree>
    <p:extLst>
      <p:ext uri="{BB962C8B-B14F-4D97-AF65-F5344CB8AC3E}">
        <p14:creationId xmlns:p14="http://schemas.microsoft.com/office/powerpoint/2010/main" val="316367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Diversity helps companies</a:t>
            </a:r>
            <a:r>
              <a:rPr lang="en-US" baseline="0" dirty="0" smtClean="0"/>
              <a:t> react more effectively to market shifts and new customer needs. CEOs from many different industries are increasingly adopting the view that it is crucial for a company’s employees to reflect the people they serve. If a U.S. based design firm seeks to win projects in China for example, having designers on staff who are culturally and linguistically fluent can serve as a competitive advantage to winning and retaining new clients.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BCD3FE-3346-A746-B9C4-5DFF34B9B76C}" type="slidenum">
              <a:rPr lang="en-US" smtClean="0"/>
              <a:t>12</a:t>
            </a:fld>
            <a:endParaRPr lang="en-US"/>
          </a:p>
        </p:txBody>
      </p:sp>
    </p:spTree>
    <p:extLst>
      <p:ext uri="{BB962C8B-B14F-4D97-AF65-F5344CB8AC3E}">
        <p14:creationId xmlns:p14="http://schemas.microsoft.com/office/powerpoint/2010/main" val="226153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BCD3FE-3346-A746-B9C4-5DFF34B9B76C}" type="slidenum">
              <a:rPr lang="en-US" smtClean="0"/>
              <a:t>13</a:t>
            </a:fld>
            <a:endParaRPr lang="en-US"/>
          </a:p>
        </p:txBody>
      </p:sp>
    </p:spTree>
    <p:extLst>
      <p:ext uri="{BB962C8B-B14F-4D97-AF65-F5344CB8AC3E}">
        <p14:creationId xmlns:p14="http://schemas.microsoft.com/office/powerpoint/2010/main" val="226153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Diverse workforce</a:t>
            </a:r>
            <a:r>
              <a:rPr lang="en-US" baseline="0" dirty="0" smtClean="0"/>
              <a:t> will likely improve creativity, innovation and problem solving by bringing in a wider perspective and insights and new ideas.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BCD3FE-3346-A746-B9C4-5DFF34B9B76C}" type="slidenum">
              <a:rPr lang="en-US" smtClean="0"/>
              <a:t>14</a:t>
            </a:fld>
            <a:endParaRPr lang="en-US"/>
          </a:p>
        </p:txBody>
      </p:sp>
    </p:spTree>
    <p:extLst>
      <p:ext uri="{BB962C8B-B14F-4D97-AF65-F5344CB8AC3E}">
        <p14:creationId xmlns:p14="http://schemas.microsoft.com/office/powerpoint/2010/main" val="226153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prstGeom prst="rect">
            <a:avLst/>
          </a:prstGeom>
        </p:spPr>
        <p:txBody>
          <a:bodyPr/>
          <a:lstStyle/>
          <a:p>
            <a:pPr lvl="0"/>
            <a:endParaRPr/>
          </a:p>
        </p:txBody>
      </p:sp>
      <p:sp>
        <p:nvSpPr>
          <p:cNvPr id="1042" name="Shape 1042"/>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lang="en-US" sz="1200" dirty="0" smtClean="0"/>
              <a:t>When organizations commit to building</a:t>
            </a:r>
            <a:r>
              <a:rPr lang="en-US" sz="1200" baseline="0" dirty="0" smtClean="0"/>
              <a:t> a diverse and inclusive workforce, we see a wide range of positive outcomes. Organizations build a better reputation in the marketplace and note higher levels of customer satisfaction. With a diverse workforce, organizations benefit from increased levels of workforce innovation and creativity. In many industries, higher levels of creativity will directly correlate to better products and services and a long-term competitive advantage. Finally, a diverse workforce will facilitate the hiring of top talent, create the conditions for higher levels of retention, and allow for higher levels of engagement.</a:t>
            </a:r>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a:spLocks noGrp="1" noRot="1" noChangeAspect="1"/>
          </p:cNvSpPr>
          <p:nvPr>
            <p:ph type="sldImg"/>
          </p:nvPr>
        </p:nvSpPr>
        <p:spPr>
          <a:prstGeom prst="rect">
            <a:avLst/>
          </a:prstGeom>
        </p:spPr>
        <p:txBody>
          <a:bodyPr/>
          <a:lstStyle/>
          <a:p>
            <a:pPr lvl="0"/>
            <a:endParaRPr/>
          </a:p>
        </p:txBody>
      </p:sp>
      <p:sp>
        <p:nvSpPr>
          <p:cNvPr id="974" name="Shape 974"/>
          <p:cNvSpPr>
            <a:spLocks noGrp="1"/>
          </p:cNvSpPr>
          <p:nvPr>
            <p:ph type="body" sz="quarter" idx="1"/>
          </p:nvPr>
        </p:nvSpPr>
        <p:spPr>
          <a:prstGeom prst="rect">
            <a:avLst/>
          </a:prstGeom>
        </p:spPr>
        <p:txBody>
          <a:bodyPr/>
          <a:lstStyle/>
          <a:p>
            <a:pPr lvl="0">
              <a:defRPr sz="1800"/>
            </a:pPr>
            <a:r>
              <a:rPr sz="1100" b="0" i="0" dirty="0">
                <a:solidFill>
                  <a:schemeClr val="tx1"/>
                </a:solidFill>
                <a:latin typeface="Gotham Medium"/>
                <a:cs typeface="Gotham Medium"/>
              </a:rPr>
              <a:t>Diversity is a </a:t>
            </a:r>
            <a:r>
              <a:rPr sz="1100" b="0" i="0" dirty="0" smtClean="0">
                <a:solidFill>
                  <a:schemeClr val="tx1"/>
                </a:solidFill>
                <a:latin typeface="Gotham Medium"/>
                <a:cs typeface="Gotham Medium"/>
              </a:rPr>
              <a:t>complex</a:t>
            </a:r>
            <a:r>
              <a:rPr lang="en-US" sz="1100" b="0" i="0" dirty="0" smtClean="0">
                <a:solidFill>
                  <a:schemeClr val="tx1"/>
                </a:solidFill>
                <a:latin typeface="Gotham Medium"/>
                <a:cs typeface="Gotham Medium"/>
              </a:rPr>
              <a:t> and critically important</a:t>
            </a:r>
            <a:r>
              <a:rPr sz="1100" b="0" i="0" dirty="0" smtClean="0">
                <a:solidFill>
                  <a:schemeClr val="tx1"/>
                </a:solidFill>
                <a:latin typeface="Gotham Medium"/>
                <a:cs typeface="Gotham Medium"/>
              </a:rPr>
              <a:t> </a:t>
            </a:r>
            <a:r>
              <a:rPr sz="1100" b="0" i="0" dirty="0">
                <a:solidFill>
                  <a:schemeClr val="tx1"/>
                </a:solidFill>
                <a:latin typeface="Gotham Medium"/>
                <a:cs typeface="Gotham Medium"/>
              </a:rPr>
              <a:t>issue. With our JUST Framework, we only ask organizations to disclose data on gender balance and </a:t>
            </a:r>
            <a:r>
              <a:rPr sz="1100" b="0" i="0" dirty="0" smtClean="0">
                <a:solidFill>
                  <a:schemeClr val="tx1"/>
                </a:solidFill>
                <a:latin typeface="Gotham Medium"/>
                <a:cs typeface="Gotham Medium"/>
              </a:rPr>
              <a:t>racial</a:t>
            </a:r>
            <a:r>
              <a:rPr lang="en-US" sz="1100" b="0" i="0" dirty="0" smtClean="0">
                <a:solidFill>
                  <a:schemeClr val="tx1"/>
                </a:solidFill>
                <a:latin typeface="Gotham Medium"/>
                <a:cs typeface="Gotham Medium"/>
              </a:rPr>
              <a:t>-ethnic</a:t>
            </a:r>
            <a:r>
              <a:rPr sz="1100" b="0" i="0" dirty="0" smtClean="0">
                <a:solidFill>
                  <a:schemeClr val="tx1"/>
                </a:solidFill>
                <a:latin typeface="Gotham Medium"/>
                <a:cs typeface="Gotham Medium"/>
              </a:rPr>
              <a:t> </a:t>
            </a:r>
            <a:r>
              <a:rPr sz="1100" b="0" i="0" dirty="0">
                <a:solidFill>
                  <a:schemeClr val="tx1"/>
                </a:solidFill>
                <a:latin typeface="Gotham Medium"/>
                <a:cs typeface="Gotham Medium"/>
              </a:rPr>
              <a:t>diversity. To build a </a:t>
            </a:r>
            <a:r>
              <a:rPr sz="1100" b="0" i="0" dirty="0" smtClean="0">
                <a:solidFill>
                  <a:schemeClr val="tx1"/>
                </a:solidFill>
                <a:latin typeface="Gotham Medium"/>
                <a:cs typeface="Gotham Medium"/>
              </a:rPr>
              <a:t>truly </a:t>
            </a:r>
            <a:r>
              <a:rPr sz="1100" b="0" i="0" dirty="0">
                <a:solidFill>
                  <a:schemeClr val="tx1"/>
                </a:solidFill>
                <a:latin typeface="Gotham Medium"/>
                <a:cs typeface="Gotham Medium"/>
              </a:rPr>
              <a:t>inclusive workforce, organizations should consider a much broader list of </a:t>
            </a:r>
            <a:r>
              <a:rPr sz="1100" b="0" i="0" dirty="0" smtClean="0">
                <a:solidFill>
                  <a:schemeClr val="tx1"/>
                </a:solidFill>
                <a:latin typeface="Gotham Medium"/>
                <a:cs typeface="Gotham Medium"/>
              </a:rPr>
              <a:t>qualities</a:t>
            </a:r>
            <a:r>
              <a:rPr lang="en-US" sz="1100" b="0" i="0" dirty="0" smtClean="0">
                <a:solidFill>
                  <a:schemeClr val="tx1"/>
                </a:solidFill>
                <a:latin typeface="Gotham Medium"/>
                <a:cs typeface="Gotham Medium"/>
              </a:rPr>
              <a:t>, as</a:t>
            </a:r>
            <a:r>
              <a:rPr sz="1100" b="0" i="0" dirty="0" smtClean="0">
                <a:solidFill>
                  <a:schemeClr val="tx1"/>
                </a:solidFill>
                <a:latin typeface="Gotham Medium"/>
                <a:cs typeface="Gotham Medium"/>
              </a:rPr>
              <a:t> </a:t>
            </a:r>
            <a:r>
              <a:rPr sz="1100" b="0" i="0" dirty="0">
                <a:solidFill>
                  <a:schemeClr val="tx1"/>
                </a:solidFill>
                <a:latin typeface="Gotham Medium"/>
                <a:cs typeface="Gotham Medium"/>
              </a:rPr>
              <a:t>depicted in our color </a:t>
            </a:r>
            <a:r>
              <a:rPr sz="1100" b="0" i="0" dirty="0" smtClean="0">
                <a:solidFill>
                  <a:schemeClr val="tx1"/>
                </a:solidFill>
                <a:latin typeface="Gotham Medium"/>
                <a:cs typeface="Gotham Medium"/>
              </a:rPr>
              <a:t>wheel</a:t>
            </a:r>
            <a:r>
              <a:rPr lang="en-US" sz="1100" b="0" i="0" dirty="0" smtClean="0">
                <a:solidFill>
                  <a:schemeClr val="tx1"/>
                </a:solidFill>
                <a:latin typeface="Gotham Medium"/>
                <a:cs typeface="Gotham Medium"/>
              </a:rPr>
              <a:t>.</a:t>
            </a:r>
            <a:r>
              <a:rPr sz="1100" b="0" i="0" dirty="0" smtClean="0">
                <a:solidFill>
                  <a:schemeClr val="tx1"/>
                </a:solidFill>
                <a:latin typeface="Gotham Medium"/>
                <a:cs typeface="Gotham Medium"/>
              </a:rPr>
              <a:t>.</a:t>
            </a:r>
            <a:r>
              <a:rPr lang="en-US" sz="1100" b="0" i="0" dirty="0" smtClean="0">
                <a:solidFill>
                  <a:schemeClr val="tx1"/>
                </a:solidFill>
                <a:latin typeface="Gotham Medium"/>
                <a:cs typeface="Gotham Medium"/>
              </a:rPr>
              <a:t> As</a:t>
            </a:r>
            <a:r>
              <a:rPr lang="en-US" sz="1100" b="0" i="0" baseline="0" dirty="0" smtClean="0">
                <a:solidFill>
                  <a:schemeClr val="tx1"/>
                </a:solidFill>
                <a:latin typeface="Gotham Medium"/>
                <a:cs typeface="Gotham Medium"/>
              </a:rPr>
              <a:t> you can see, there are an additional 16 elements of diversity represented on the outer ring. It is our hope that the JUST Program will allow organizations to begin the process of looking more closely at whether their organization is as diverse as the communities in which they operate and to develop strategies to be more inclusive over time.</a:t>
            </a:r>
            <a:endParaRPr sz="1100" b="0" i="0" dirty="0">
              <a:solidFill>
                <a:schemeClr val="tx1"/>
              </a:solidFill>
              <a:latin typeface="Gotham Medium"/>
              <a:cs typeface="Gotham Medium"/>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132 companies in North America employing more than 4.6 million people shared their pipeline data and completed a survey of HR practices. While</a:t>
            </a:r>
            <a:r>
              <a:rPr lang="en-US" baseline="0" dirty="0" smtClean="0"/>
              <a:t> women represent 49% of the entry level positions in these companies, they represent only 20% of C-Suite positions.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4C4BB0A-1C52-144C-9997-2DF117EE47E1}" type="slidenum">
              <a:rPr lang="en-US" smtClean="0"/>
              <a:t>3</a:t>
            </a:fld>
            <a:endParaRPr lang="en-US"/>
          </a:p>
        </p:txBody>
      </p:sp>
    </p:spTree>
    <p:extLst>
      <p:ext uri="{BB962C8B-B14F-4D97-AF65-F5344CB8AC3E}">
        <p14:creationId xmlns:p14="http://schemas.microsoft.com/office/powerpoint/2010/main" val="333655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2000, women representation</a:t>
            </a:r>
            <a:r>
              <a:rPr lang="en-US" baseline="0" dirty="0" smtClean="0"/>
              <a:t> in the AIA was at 9%. The Bureau of Labor Statistics (BLS) reports that in 2013, 25% of the 193,000 people working as “architects, except naval” in the United States were women. Architecture Students: In its most recent annual report (2013), the National Architectural Accrediting Board (NAAB) indicates that 43% of a total of 25,958 enrolled students in NAAB-accredited architecture programs (</a:t>
            </a:r>
            <a:r>
              <a:rPr lang="en-US" baseline="0" dirty="0" err="1" smtClean="0"/>
              <a:t>B.Arch</a:t>
            </a:r>
            <a:r>
              <a:rPr lang="en-US" baseline="0" dirty="0" smtClean="0"/>
              <a:t>, </a:t>
            </a:r>
            <a:r>
              <a:rPr lang="en-US" baseline="0" dirty="0" err="1" smtClean="0"/>
              <a:t>M.Arch</a:t>
            </a:r>
            <a:r>
              <a:rPr lang="en-US" baseline="0" dirty="0" smtClean="0"/>
              <a:t>, and </a:t>
            </a:r>
            <a:r>
              <a:rPr lang="en-US" baseline="0" dirty="0" err="1" smtClean="0"/>
              <a:t>D.Arch</a:t>
            </a:r>
            <a:r>
              <a:rPr lang="en-US" baseline="0" dirty="0" smtClean="0"/>
              <a:t>) in 2012-13 were female. AIA demographics from 2012 survey.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4C4BB0A-1C52-144C-9997-2DF117EE47E1}" type="slidenum">
              <a:rPr lang="en-US" smtClean="0"/>
              <a:t>4</a:t>
            </a:fld>
            <a:endParaRPr lang="en-US"/>
          </a:p>
        </p:txBody>
      </p:sp>
    </p:spTree>
    <p:extLst>
      <p:ext uri="{BB962C8B-B14F-4D97-AF65-F5344CB8AC3E}">
        <p14:creationId xmlns:p14="http://schemas.microsoft.com/office/powerpoint/2010/main" val="145069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minimal</a:t>
            </a:r>
            <a:r>
              <a:rPr lang="en-US" baseline="0" dirty="0" smtClean="0"/>
              <a:t> progress to attracting or recruiting more minorities to work in the design profession. While African Americans represent about 12% of the U.S. population, they comprise less than 2% of the field of practicing architects.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4C4BB0A-1C52-144C-9997-2DF117EE47E1}" type="slidenum">
              <a:rPr lang="en-US" smtClean="0"/>
              <a:t>5</a:t>
            </a:fld>
            <a:endParaRPr lang="en-US"/>
          </a:p>
        </p:txBody>
      </p:sp>
    </p:spTree>
    <p:extLst>
      <p:ext uri="{BB962C8B-B14F-4D97-AF65-F5344CB8AC3E}">
        <p14:creationId xmlns:p14="http://schemas.microsoft.com/office/powerpoint/2010/main" val="70540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a:spLocks noGrp="1" noRot="1" noChangeAspect="1"/>
          </p:cNvSpPr>
          <p:nvPr>
            <p:ph type="sldImg"/>
          </p:nvPr>
        </p:nvSpPr>
        <p:spPr>
          <a:prstGeom prst="rect">
            <a:avLst/>
          </a:prstGeom>
        </p:spPr>
        <p:txBody>
          <a:bodyPr/>
          <a:lstStyle/>
          <a:p>
            <a:pPr lvl="0"/>
            <a:endParaRPr/>
          </a:p>
        </p:txBody>
      </p:sp>
      <p:sp>
        <p:nvSpPr>
          <p:cNvPr id="981" name="Shape 981"/>
          <p:cNvSpPr>
            <a:spLocks noGrp="1"/>
          </p:cNvSpPr>
          <p:nvPr>
            <p:ph type="body" sz="quarter" idx="1"/>
          </p:nvPr>
        </p:nvSpPr>
        <p:spPr>
          <a:prstGeom prst="rect">
            <a:avLst/>
          </a:prstGeom>
        </p:spPr>
        <p:txBody>
          <a:bodyPr/>
          <a:lstStyle>
            <a:lvl1pPr>
              <a:defRPr sz="1200">
                <a:latin typeface="Gotham Medium"/>
                <a:ea typeface="Gotham Medium"/>
                <a:cs typeface="Gotham Medium"/>
                <a:sym typeface="Gotham Medium"/>
              </a:defRPr>
            </a:lvl1pPr>
          </a:lstStyle>
          <a:p>
            <a:pPr lvl="0">
              <a:defRPr sz="1800"/>
            </a:pPr>
            <a:r>
              <a:rPr sz="1200" dirty="0"/>
              <a:t>The U.S. Census Bureau </a:t>
            </a:r>
            <a:r>
              <a:rPr sz="1200" dirty="0" smtClean="0"/>
              <a:t>pr</a:t>
            </a:r>
            <a:r>
              <a:rPr lang="en-US" sz="1200" dirty="0" smtClean="0"/>
              <a:t>ojects</a:t>
            </a:r>
            <a:r>
              <a:rPr sz="1200" dirty="0" smtClean="0"/>
              <a:t> </a:t>
            </a:r>
            <a:r>
              <a:rPr sz="1200" dirty="0"/>
              <a:t>that by the year 2042 U.S. residents who identify themselves as </a:t>
            </a:r>
            <a:r>
              <a:rPr lang="en-US" sz="1200" dirty="0" smtClean="0"/>
              <a:t>Latino</a:t>
            </a:r>
            <a:r>
              <a:rPr sz="1200" dirty="0" smtClean="0"/>
              <a:t>, </a:t>
            </a:r>
            <a:r>
              <a:rPr lang="en-US" sz="1200" dirty="0" smtClean="0"/>
              <a:t>African</a:t>
            </a:r>
            <a:r>
              <a:rPr lang="en-US" sz="1200" baseline="0" dirty="0" smtClean="0"/>
              <a:t> American</a:t>
            </a:r>
            <a:r>
              <a:rPr sz="1200" dirty="0" smtClean="0"/>
              <a:t>, </a:t>
            </a:r>
            <a:r>
              <a:rPr sz="1200" dirty="0"/>
              <a:t>Asian, American Indian, Native Hawaiian, and Pacific Islander will together outnumber non-Hispanic whites, meaning that ethnic and racial minorities will comprise a majority of the nation’s </a:t>
            </a:r>
            <a:r>
              <a:rPr lang="en-US" sz="1200" dirty="0" smtClean="0"/>
              <a:t>population in less than 30 years</a:t>
            </a:r>
            <a:r>
              <a:rPr lang="en-US" sz="1200" baseline="0" dirty="0" smtClean="0"/>
              <a:t> from today. Last year, the overall number of Latino, African-American, and Asian students in public K-12 classrooms surpassed the number of non-Hispanic whites. </a:t>
            </a:r>
            <a:r>
              <a:rPr lang="en-US" sz="1200" dirty="0" smtClean="0"/>
              <a:t>As you</a:t>
            </a:r>
            <a:r>
              <a:rPr lang="en-US" sz="1200" baseline="0" dirty="0" smtClean="0"/>
              <a:t> can see from this chart, </a:t>
            </a:r>
            <a:r>
              <a:rPr sz="1200" dirty="0" smtClean="0"/>
              <a:t>The </a:t>
            </a:r>
            <a:r>
              <a:rPr sz="1200" dirty="0"/>
              <a:t>nation’s labor force </a:t>
            </a:r>
            <a:r>
              <a:rPr lang="en-US" sz="1200" dirty="0" smtClean="0"/>
              <a:t>as projected to 2050 </a:t>
            </a:r>
            <a:r>
              <a:rPr sz="1200" dirty="0" smtClean="0"/>
              <a:t>will </a:t>
            </a:r>
            <a:r>
              <a:rPr sz="1200" dirty="0"/>
              <a:t>reflect these shifting demographics.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prstGeom prst="rect">
            <a:avLst/>
          </a:prstGeom>
        </p:spPr>
        <p:txBody>
          <a:bodyPr/>
          <a:lstStyle/>
          <a:p>
            <a:pPr lvl="0"/>
            <a:endParaRPr/>
          </a:p>
        </p:txBody>
      </p:sp>
      <p:sp>
        <p:nvSpPr>
          <p:cNvPr id="1057" name="Shape 1057"/>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endParaRPr sz="1050" b="0" i="0" dirty="0">
              <a:solidFill>
                <a:schemeClr val="tx1"/>
              </a:solidFill>
              <a:latin typeface="Gotham Medium"/>
              <a:cs typeface="Gotham Medium"/>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pPr lvl="0"/>
            <a:endParaRPr/>
          </a:p>
        </p:txBody>
      </p:sp>
      <p:sp>
        <p:nvSpPr>
          <p:cNvPr id="313" name="Shape 313"/>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lang="en-US" sz="1050" b="0" i="0" dirty="0" smtClean="0">
                <a:solidFill>
                  <a:schemeClr val="tx1"/>
                </a:solidFill>
                <a:latin typeface="Gotham Medium"/>
                <a:cs typeface="Gotham Medium"/>
              </a:rPr>
              <a:t>The research considered 13,000 profitable companies, which had a median net profit margin of 6.4 percent, and found that the margin increased by more than 1 percentage point, or about 15 percent, when women filled at least 30 percent of leadership roles. </a:t>
            </a:r>
            <a:r>
              <a:rPr lang="en-US" sz="1050" b="0" i="0" baseline="0" dirty="0" smtClean="0">
                <a:solidFill>
                  <a:schemeClr val="tx1"/>
                </a:solidFill>
                <a:latin typeface="Gotham Medium"/>
                <a:cs typeface="Gotham Medium"/>
              </a:rPr>
              <a:t> </a:t>
            </a:r>
            <a:r>
              <a:rPr lang="en-US" sz="1050" b="0" i="0" dirty="0" smtClean="0">
                <a:solidFill>
                  <a:schemeClr val="tx1"/>
                </a:solidFill>
                <a:latin typeface="Gotham Medium"/>
                <a:cs typeface="Gotham Medium"/>
              </a:rPr>
              <a:t>This effect was "even more striking" when unprofitable companies were included in the analysis, the report said. The combined 22,000 companies had a median net profit margin of just over 3 percent; those with 30 percent women in top roles posted profit margins as much as 6 percentage points more.</a:t>
            </a:r>
            <a:endParaRPr sz="1050" b="0" i="0" dirty="0">
              <a:solidFill>
                <a:schemeClr val="tx1"/>
              </a:solidFill>
              <a:latin typeface="Gotham Medium"/>
              <a:cs typeface="Gotham Medium"/>
            </a:endParaRPr>
          </a:p>
        </p:txBody>
      </p:sp>
    </p:spTree>
    <p:extLst>
      <p:ext uri="{BB962C8B-B14F-4D97-AF65-F5344CB8AC3E}">
        <p14:creationId xmlns:p14="http://schemas.microsoft.com/office/powerpoint/2010/main" val="44718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 of all infants under the age of 1 in 2010 in the U.S.</a:t>
            </a:r>
            <a:r>
              <a:rPr lang="en-US" baseline="0" dirty="0" smtClean="0"/>
              <a:t> were members of a racial and ethnic minority group.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BCD3FE-3346-A746-B9C4-5DFF34B9B76C}" type="slidenum">
              <a:rPr lang="en-US" smtClean="0"/>
              <a:t>11</a:t>
            </a:fld>
            <a:endParaRPr lang="en-US"/>
          </a:p>
        </p:txBody>
      </p:sp>
    </p:spTree>
    <p:extLst>
      <p:ext uri="{BB962C8B-B14F-4D97-AF65-F5344CB8AC3E}">
        <p14:creationId xmlns:p14="http://schemas.microsoft.com/office/powerpoint/2010/main" val="156832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B27CF8-931D-1C45-9392-A06CB883E9F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15183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27CF8-931D-1C45-9392-A06CB883E9F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55336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27CF8-931D-1C45-9392-A06CB883E9F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320148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Click to edit Master title style</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Click to edit Master text styles</a:t>
            </a:r>
          </a:p>
          <a:p>
            <a:pPr lvl="1">
              <a:defRPr sz="1800"/>
            </a:pPr>
            <a:r>
              <a:rPr sz="2800"/>
              <a:t>Second level</a:t>
            </a:r>
          </a:p>
          <a:p>
            <a:pPr lvl="2">
              <a:defRPr sz="1800"/>
            </a:pPr>
            <a:r>
              <a:rPr sz="2800"/>
              <a:t>Third level</a:t>
            </a:r>
          </a:p>
          <a:p>
            <a:pPr lvl="3">
              <a:defRPr sz="1800"/>
            </a:pPr>
            <a:r>
              <a:rPr sz="2800"/>
              <a:t>Fourth level</a:t>
            </a:r>
          </a:p>
          <a:p>
            <a:pPr lvl="4">
              <a:defRPr sz="1800"/>
            </a:pPr>
            <a:r>
              <a:rPr sz="2800"/>
              <a:t>Fifth level</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09263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ictur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4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B27CF8-931D-1C45-9392-A06CB883E9F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248141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B27CF8-931D-1C45-9392-A06CB883E9F7}"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92011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B27CF8-931D-1C45-9392-A06CB883E9F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280134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B27CF8-931D-1C45-9392-A06CB883E9F7}"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194342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B27CF8-931D-1C45-9392-A06CB883E9F7}"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224748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B27CF8-931D-1C45-9392-A06CB883E9F7}"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294434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27CF8-931D-1C45-9392-A06CB883E9F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81012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27CF8-931D-1C45-9392-A06CB883E9F7}"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F5783-FA1C-AB40-93C8-47E9B107465A}" type="slidenum">
              <a:rPr lang="en-US" smtClean="0"/>
              <a:t>‹#›</a:t>
            </a:fld>
            <a:endParaRPr lang="en-US"/>
          </a:p>
        </p:txBody>
      </p:sp>
    </p:spTree>
    <p:extLst>
      <p:ext uri="{BB962C8B-B14F-4D97-AF65-F5344CB8AC3E}">
        <p14:creationId xmlns:p14="http://schemas.microsoft.com/office/powerpoint/2010/main" val="400061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27CF8-931D-1C45-9392-A06CB883E9F7}" type="datetimeFigureOut">
              <a:rPr lang="en-US" smtClean="0"/>
              <a:t>3/15/2018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F5783-FA1C-AB40-93C8-47E9B107465A}" type="slidenum">
              <a:rPr lang="en-US" smtClean="0"/>
              <a:t>‹#›</a:t>
            </a:fld>
            <a:endParaRPr lang="en-US"/>
          </a:p>
        </p:txBody>
      </p:sp>
    </p:spTree>
    <p:extLst>
      <p:ext uri="{BB962C8B-B14F-4D97-AF65-F5344CB8AC3E}">
        <p14:creationId xmlns:p14="http://schemas.microsoft.com/office/powerpoint/2010/main" val="193699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jpg"/>
          <p:cNvPicPr>
            <a:picLocks noChangeAspect="1"/>
          </p:cNvPicPr>
          <p:nvPr/>
        </p:nvPicPr>
        <p:blipFill rotWithShape="1">
          <a:blip r:embed="rId3" cstate="print">
            <a:extLst>
              <a:ext uri="{28A0092B-C50C-407E-A947-70E740481C1C}">
                <a14:useLocalDpi xmlns:a14="http://schemas.microsoft.com/office/drawing/2010/main" val="0"/>
              </a:ext>
            </a:extLst>
          </a:blip>
          <a:srcRect t="20833" b="20972"/>
          <a:stretch/>
        </p:blipFill>
        <p:spPr>
          <a:xfrm>
            <a:off x="0" y="0"/>
            <a:ext cx="9144000" cy="6858000"/>
          </a:xfrm>
          <a:prstGeom prst="rect">
            <a:avLst/>
          </a:prstGeom>
        </p:spPr>
      </p:pic>
      <p:sp>
        <p:nvSpPr>
          <p:cNvPr id="7" name="Text Placeholder 13"/>
          <p:cNvSpPr txBox="1">
            <a:spLocks/>
          </p:cNvSpPr>
          <p:nvPr/>
        </p:nvSpPr>
        <p:spPr>
          <a:xfrm>
            <a:off x="1220479" y="441328"/>
            <a:ext cx="6703041" cy="1846659"/>
          </a:xfrm>
          <a:prstGeom prst="rect">
            <a:avLst/>
          </a:prstGeom>
          <a:noFill/>
          <a:ln w="12700">
            <a:miter lim="400000"/>
          </a:ln>
          <a:extLst>
            <a:ext uri="{C572A759-6A51-4108-AA02-DFA0A04FC94B}">
              <ma14:wrappingTextBoxFlag xmlns="" xmlns:ma14="http://schemas.microsoft.com/office/mac/drawingml/2011/main" val="1"/>
            </a:ext>
          </a:extLst>
        </p:spPr>
        <p:txBody>
          <a:bodyPr wrap="square" lIns="182880" tIns="182880" rIns="182880" bIns="182880">
            <a:spAutoFit/>
          </a:bodyPr>
          <a:lstStyle>
            <a:lvl1pPr marL="342900" indent="-342900" defTabSz="457200">
              <a:spcBef>
                <a:spcPts val="700"/>
              </a:spcBef>
              <a:buSzPct val="100000"/>
              <a:buFont typeface="Arial"/>
              <a:buChar char="•"/>
              <a:defRPr sz="3200">
                <a:latin typeface="Calibri"/>
                <a:ea typeface="Calibri"/>
                <a:cs typeface="Calibri"/>
                <a:sym typeface="Calibri"/>
              </a:defRPr>
            </a:lvl1pPr>
            <a:lvl2pPr marL="783771" indent="-326571" defTabSz="457200">
              <a:spcBef>
                <a:spcPts val="700"/>
              </a:spcBef>
              <a:buSzPct val="100000"/>
              <a:buFont typeface="Arial"/>
              <a:buChar char="–"/>
              <a:defRPr sz="3200">
                <a:latin typeface="Calibri"/>
                <a:ea typeface="Calibri"/>
                <a:cs typeface="Calibri"/>
                <a:sym typeface="Calibri"/>
              </a:defRPr>
            </a:lvl2pPr>
            <a:lvl3pPr marL="1219200" indent="-304800" defTabSz="457200">
              <a:spcBef>
                <a:spcPts val="700"/>
              </a:spcBef>
              <a:buSzPct val="100000"/>
              <a:buFont typeface="Arial"/>
              <a:buChar char="•"/>
              <a:defRPr sz="3200">
                <a:latin typeface="Calibri"/>
                <a:ea typeface="Calibri"/>
                <a:cs typeface="Calibri"/>
                <a:sym typeface="Calibri"/>
              </a:defRPr>
            </a:lvl3pPr>
            <a:lvl4pPr marL="1737360" indent="-365760" defTabSz="457200">
              <a:spcBef>
                <a:spcPts val="700"/>
              </a:spcBef>
              <a:buSzPct val="100000"/>
              <a:buFont typeface="Arial"/>
              <a:buChar char="–"/>
              <a:defRPr sz="3200">
                <a:latin typeface="Calibri"/>
                <a:ea typeface="Calibri"/>
                <a:cs typeface="Calibri"/>
                <a:sym typeface="Calibri"/>
              </a:defRPr>
            </a:lvl4pPr>
            <a:lvl5pPr marL="2194560" indent="-365760" defTabSz="457200">
              <a:spcBef>
                <a:spcPts val="700"/>
              </a:spcBef>
              <a:buSzPct val="100000"/>
              <a:buFont typeface="Arial"/>
              <a:buChar char="»"/>
              <a:defRPr sz="3200">
                <a:latin typeface="Calibri"/>
                <a:ea typeface="Calibri"/>
                <a:cs typeface="Calibri"/>
                <a:sym typeface="Calibri"/>
              </a:defRPr>
            </a:lvl5pPr>
            <a:lvl6pPr marL="2651760" indent="-365760" defTabSz="457200">
              <a:spcBef>
                <a:spcPts val="700"/>
              </a:spcBef>
              <a:buSzPct val="100000"/>
              <a:buFont typeface="Arial"/>
              <a:buChar char="•"/>
              <a:defRPr sz="3200">
                <a:latin typeface="Calibri"/>
                <a:ea typeface="Calibri"/>
                <a:cs typeface="Calibri"/>
                <a:sym typeface="Calibri"/>
              </a:defRPr>
            </a:lvl6pPr>
            <a:lvl7pPr marL="3108960" indent="-365760" defTabSz="457200">
              <a:spcBef>
                <a:spcPts val="700"/>
              </a:spcBef>
              <a:buSzPct val="100000"/>
              <a:buFont typeface="Arial"/>
              <a:buChar char="•"/>
              <a:defRPr sz="3200">
                <a:latin typeface="Calibri"/>
                <a:ea typeface="Calibri"/>
                <a:cs typeface="Calibri"/>
                <a:sym typeface="Calibri"/>
              </a:defRPr>
            </a:lvl7pPr>
            <a:lvl8pPr marL="3566159" indent="-365759" defTabSz="457200">
              <a:spcBef>
                <a:spcPts val="700"/>
              </a:spcBef>
              <a:buSzPct val="100000"/>
              <a:buFont typeface="Arial"/>
              <a:buChar char="•"/>
              <a:defRPr sz="3200">
                <a:latin typeface="Calibri"/>
                <a:ea typeface="Calibri"/>
                <a:cs typeface="Calibri"/>
                <a:sym typeface="Calibri"/>
              </a:defRPr>
            </a:lvl8pPr>
            <a:lvl9pPr marL="4023359" indent="-365759" defTabSz="457200">
              <a:spcBef>
                <a:spcPts val="700"/>
              </a:spcBef>
              <a:buSzPct val="100000"/>
              <a:buFont typeface="Arial"/>
              <a:buChar char="•"/>
              <a:defRPr sz="3200">
                <a:latin typeface="Calibri"/>
                <a:ea typeface="Calibri"/>
                <a:cs typeface="Calibri"/>
                <a:sym typeface="Calibri"/>
              </a:defRPr>
            </a:lvl9pPr>
          </a:lstStyle>
          <a:p>
            <a:pPr marL="0" indent="0" algn="ctr">
              <a:spcBef>
                <a:spcPts val="600"/>
              </a:spcBef>
              <a:buFont typeface="Arial" charset="0"/>
              <a:buNone/>
              <a:defRPr/>
            </a:pPr>
            <a:r>
              <a:rPr lang="en-US" sz="4800" dirty="0" smtClean="0">
                <a:solidFill>
                  <a:schemeClr val="bg1"/>
                </a:solidFill>
                <a:latin typeface="Gotham Medium"/>
                <a:cs typeface="Gotham Medium"/>
              </a:rPr>
              <a:t>Value of Diversity In The Workplace</a:t>
            </a:r>
            <a:endParaRPr lang="en-US" sz="4800" dirty="0">
              <a:solidFill>
                <a:schemeClr val="bg1"/>
              </a:solidFill>
              <a:latin typeface="Gotham Medium"/>
              <a:cs typeface="Gotham Medium"/>
            </a:endParaRPr>
          </a:p>
        </p:txBody>
      </p:sp>
    </p:spTree>
    <p:extLst>
      <p:ext uri="{BB962C8B-B14F-4D97-AF65-F5344CB8AC3E}">
        <p14:creationId xmlns:p14="http://schemas.microsoft.com/office/powerpoint/2010/main" val="119545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 Placeholder 13"/>
          <p:cNvSpPr>
            <a:spLocks noGrp="1"/>
          </p:cNvSpPr>
          <p:nvPr>
            <p:ph type="body" sz="quarter" idx="4294967295"/>
          </p:nvPr>
        </p:nvSpPr>
        <p:spPr>
          <a:xfrm>
            <a:off x="4252128" y="296333"/>
            <a:ext cx="4569852" cy="2523768"/>
          </a:xfrm>
          <a:solidFill>
            <a:schemeClr val="bg1">
              <a:alpha val="85000"/>
            </a:schemeClr>
          </a:solidFill>
        </p:spPr>
        <p:txBody>
          <a:bodyPr wrap="square" lIns="182880" tIns="182880" rIns="182880" bIns="182880">
            <a:spAutoFit/>
          </a:bodyPr>
          <a:lstStyle/>
          <a:p>
            <a:pPr marL="0" indent="0">
              <a:spcBef>
                <a:spcPts val="600"/>
              </a:spcBef>
              <a:buFont typeface="Arial" charset="0"/>
              <a:buNone/>
              <a:defRPr/>
            </a:pPr>
            <a:r>
              <a:rPr lang="en-US" sz="2000" dirty="0">
                <a:solidFill>
                  <a:srgbClr val="595959"/>
                </a:solidFill>
                <a:latin typeface="Gotham Medium"/>
                <a:cs typeface="Gotham Medium"/>
              </a:rPr>
              <a:t>“In the </a:t>
            </a:r>
            <a:r>
              <a:rPr lang="en-US" sz="2000" dirty="0" smtClean="0">
                <a:solidFill>
                  <a:srgbClr val="595959"/>
                </a:solidFill>
                <a:latin typeface="Gotham Medium"/>
                <a:cs typeface="Gotham Medium"/>
              </a:rPr>
              <a:t>U.S., </a:t>
            </a:r>
            <a:r>
              <a:rPr lang="en-US" sz="2000" dirty="0">
                <a:solidFill>
                  <a:srgbClr val="595959"/>
                </a:solidFill>
                <a:latin typeface="Gotham Medium"/>
                <a:cs typeface="Gotham Medium"/>
              </a:rPr>
              <a:t>there is a linear relationship between racial </a:t>
            </a:r>
            <a:r>
              <a:rPr lang="en-US" sz="2000" dirty="0" smtClean="0">
                <a:solidFill>
                  <a:srgbClr val="595959"/>
                </a:solidFill>
                <a:latin typeface="Gotham Medium"/>
                <a:cs typeface="Gotham Medium"/>
              </a:rPr>
              <a:t>diversity and </a:t>
            </a:r>
            <a:r>
              <a:rPr lang="en-US" sz="2000" dirty="0">
                <a:solidFill>
                  <a:srgbClr val="595959"/>
                </a:solidFill>
                <a:latin typeface="Gotham Medium"/>
                <a:cs typeface="Gotham Medium"/>
              </a:rPr>
              <a:t>better financial performance: for every </a:t>
            </a:r>
            <a:r>
              <a:rPr lang="en-US" sz="2000" dirty="0" smtClean="0">
                <a:solidFill>
                  <a:srgbClr val="595959"/>
                </a:solidFill>
                <a:latin typeface="Gotham Medium"/>
                <a:cs typeface="Gotham Medium"/>
              </a:rPr>
              <a:t>10% </a:t>
            </a:r>
            <a:r>
              <a:rPr lang="en-US" sz="2000" dirty="0">
                <a:solidFill>
                  <a:srgbClr val="595959"/>
                </a:solidFill>
                <a:latin typeface="Gotham Medium"/>
                <a:cs typeface="Gotham Medium"/>
              </a:rPr>
              <a:t>increase in racial </a:t>
            </a:r>
            <a:r>
              <a:rPr lang="en-US" sz="2000" dirty="0" smtClean="0">
                <a:solidFill>
                  <a:srgbClr val="595959"/>
                </a:solidFill>
                <a:latin typeface="Gotham Medium"/>
                <a:cs typeface="Gotham Medium"/>
              </a:rPr>
              <a:t>diversity </a:t>
            </a:r>
            <a:r>
              <a:rPr lang="en-US" sz="2000" dirty="0">
                <a:solidFill>
                  <a:srgbClr val="595959"/>
                </a:solidFill>
                <a:latin typeface="Gotham Medium"/>
                <a:cs typeface="Gotham Medium"/>
              </a:rPr>
              <a:t>on the </a:t>
            </a:r>
            <a:r>
              <a:rPr lang="en-US" sz="2000" dirty="0" smtClean="0">
                <a:solidFill>
                  <a:srgbClr val="595959"/>
                </a:solidFill>
                <a:latin typeface="Gotham Medium"/>
                <a:cs typeface="Gotham Medium"/>
              </a:rPr>
              <a:t>senior</a:t>
            </a:r>
            <a:r>
              <a:rPr lang="en-US" sz="2000" dirty="0">
                <a:solidFill>
                  <a:srgbClr val="595959"/>
                </a:solidFill>
                <a:latin typeface="Gotham Medium"/>
                <a:cs typeface="Gotham Medium"/>
              </a:rPr>
              <a:t> </a:t>
            </a:r>
            <a:r>
              <a:rPr lang="en-US" sz="2000" dirty="0" smtClean="0">
                <a:solidFill>
                  <a:srgbClr val="595959"/>
                </a:solidFill>
                <a:latin typeface="Gotham Medium"/>
                <a:cs typeface="Gotham Medium"/>
              </a:rPr>
              <a:t>leadership </a:t>
            </a:r>
            <a:r>
              <a:rPr lang="en-US" sz="2000" dirty="0">
                <a:solidFill>
                  <a:srgbClr val="595959"/>
                </a:solidFill>
                <a:latin typeface="Gotham Medium"/>
                <a:cs typeface="Gotham Medium"/>
              </a:rPr>
              <a:t>team, earnings </a:t>
            </a:r>
            <a:r>
              <a:rPr lang="en-US" sz="2000" dirty="0" smtClean="0">
                <a:solidFill>
                  <a:srgbClr val="595959"/>
                </a:solidFill>
                <a:latin typeface="Gotham Medium"/>
                <a:cs typeface="Gotham Medium"/>
              </a:rPr>
              <a:t>(</a:t>
            </a:r>
            <a:r>
              <a:rPr lang="en-US" sz="2000" dirty="0">
                <a:solidFill>
                  <a:srgbClr val="595959"/>
                </a:solidFill>
                <a:latin typeface="Gotham Medium"/>
                <a:cs typeface="Gotham Medium"/>
              </a:rPr>
              <a:t>EBIT) rise </a:t>
            </a:r>
            <a:r>
              <a:rPr lang="en-US" sz="2000" dirty="0" smtClean="0">
                <a:solidFill>
                  <a:srgbClr val="595959"/>
                </a:solidFill>
                <a:latin typeface="Gotham Medium"/>
                <a:cs typeface="Gotham Medium"/>
              </a:rPr>
              <a:t>1%.”</a:t>
            </a:r>
          </a:p>
        </p:txBody>
      </p:sp>
    </p:spTree>
    <p:extLst>
      <p:ext uri="{BB962C8B-B14F-4D97-AF65-F5344CB8AC3E}">
        <p14:creationId xmlns:p14="http://schemas.microsoft.com/office/powerpoint/2010/main" val="95529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2735" r="12407"/>
          <a:stretch/>
        </p:blipFill>
        <p:spPr>
          <a:xfrm>
            <a:off x="0" y="0"/>
            <a:ext cx="9144000" cy="6858000"/>
          </a:xfrm>
          <a:prstGeom prst="rect">
            <a:avLst/>
          </a:prstGeom>
        </p:spPr>
      </p:pic>
      <p:sp>
        <p:nvSpPr>
          <p:cNvPr id="3" name="Shape 1050"/>
          <p:cNvSpPr/>
          <p:nvPr/>
        </p:nvSpPr>
        <p:spPr>
          <a:xfrm>
            <a:off x="461964" y="4568826"/>
            <a:ext cx="8247061" cy="2007820"/>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spcBef>
                <a:spcPts val="600"/>
              </a:spcBef>
              <a:defRPr/>
            </a:pPr>
            <a:r>
              <a:rPr lang="en-US" sz="2400" dirty="0" smtClean="0">
                <a:solidFill>
                  <a:srgbClr val="595959"/>
                </a:solidFill>
                <a:latin typeface="Gotham Bold"/>
                <a:cs typeface="Gotham Bold"/>
              </a:rPr>
              <a:t>WIN THE QUEST FOR TOP YOUNG TALENT</a:t>
            </a:r>
            <a:endParaRPr lang="en-US" sz="2400" dirty="0">
              <a:solidFill>
                <a:srgbClr val="595959"/>
              </a:solidFill>
              <a:latin typeface="Gotham Bold"/>
              <a:cs typeface="Gotham Bold"/>
            </a:endParaRPr>
          </a:p>
          <a:p>
            <a:pPr>
              <a:spcBef>
                <a:spcPts val="600"/>
              </a:spcBef>
              <a:defRPr/>
            </a:pPr>
            <a:r>
              <a:rPr lang="en-US" sz="2400" dirty="0" smtClean="0">
                <a:solidFill>
                  <a:srgbClr val="595959"/>
                </a:solidFill>
                <a:latin typeface="Gotham Book"/>
                <a:cs typeface="Gotham Book"/>
              </a:rPr>
              <a:t>Multiple surveys have indicated that diversity is particularly important to </a:t>
            </a:r>
            <a:r>
              <a:rPr lang="en-US" sz="2400" dirty="0" err="1" smtClean="0">
                <a:solidFill>
                  <a:srgbClr val="595959"/>
                </a:solidFill>
                <a:latin typeface="Gotham Book"/>
                <a:cs typeface="Gotham Book"/>
              </a:rPr>
              <a:t>Millennials</a:t>
            </a:r>
            <a:r>
              <a:rPr lang="en-US" sz="2400" dirty="0" smtClean="0">
                <a:solidFill>
                  <a:srgbClr val="595959"/>
                </a:solidFill>
                <a:latin typeface="Gotham Book"/>
                <a:cs typeface="Gotham Book"/>
              </a:rPr>
              <a:t>.</a:t>
            </a:r>
            <a:endParaRPr lang="en-US" sz="2400" dirty="0">
              <a:solidFill>
                <a:srgbClr val="595959"/>
              </a:solidFill>
              <a:latin typeface="Gotham Book"/>
              <a:cs typeface="Gotham Book"/>
            </a:endParaRPr>
          </a:p>
        </p:txBody>
      </p:sp>
    </p:spTree>
    <p:extLst>
      <p:ext uri="{BB962C8B-B14F-4D97-AF65-F5344CB8AC3E}">
        <p14:creationId xmlns:p14="http://schemas.microsoft.com/office/powerpoint/2010/main" val="108039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090" r="4075"/>
          <a:stretch/>
        </p:blipFill>
        <p:spPr>
          <a:xfrm>
            <a:off x="0" y="0"/>
            <a:ext cx="9144000" cy="6858000"/>
          </a:xfrm>
          <a:prstGeom prst="rect">
            <a:avLst/>
          </a:prstGeom>
        </p:spPr>
      </p:pic>
      <p:sp>
        <p:nvSpPr>
          <p:cNvPr id="5" name="Shape 1050"/>
          <p:cNvSpPr/>
          <p:nvPr/>
        </p:nvSpPr>
        <p:spPr>
          <a:xfrm>
            <a:off x="448469" y="4537565"/>
            <a:ext cx="8247061" cy="2007820"/>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spcBef>
                <a:spcPts val="600"/>
              </a:spcBef>
              <a:defRPr/>
            </a:pPr>
            <a:r>
              <a:rPr lang="en-US" sz="2400" dirty="0" smtClean="0">
                <a:solidFill>
                  <a:srgbClr val="595959"/>
                </a:solidFill>
                <a:latin typeface="Gotham Bold"/>
                <a:cs typeface="Gotham Bold"/>
              </a:rPr>
              <a:t>BUILD COMPETITIVE ADVANTAGE</a:t>
            </a:r>
            <a:endParaRPr lang="en-US" sz="2400" dirty="0">
              <a:solidFill>
                <a:srgbClr val="595959"/>
              </a:solidFill>
              <a:latin typeface="Gotham Bold"/>
              <a:cs typeface="Gotham Bold"/>
            </a:endParaRPr>
          </a:p>
          <a:p>
            <a:pPr>
              <a:spcBef>
                <a:spcPts val="600"/>
              </a:spcBef>
              <a:defRPr/>
            </a:pPr>
            <a:r>
              <a:rPr lang="en-US" sz="2400" dirty="0" smtClean="0">
                <a:solidFill>
                  <a:srgbClr val="595959"/>
                </a:solidFill>
                <a:latin typeface="Gotham Book"/>
                <a:cs typeface="Gotham Book"/>
              </a:rPr>
              <a:t>By committing to diversity as a strategic imperative, companies better position themselves to meet the needs of a multi-cultural diverse client base.</a:t>
            </a:r>
            <a:endParaRPr lang="en-US" sz="2400" dirty="0">
              <a:solidFill>
                <a:srgbClr val="595959"/>
              </a:solidFill>
              <a:latin typeface="Gotham Book"/>
              <a:cs typeface="Gotham Book"/>
            </a:endParaRPr>
          </a:p>
        </p:txBody>
      </p:sp>
    </p:spTree>
    <p:extLst>
      <p:ext uri="{BB962C8B-B14F-4D97-AF65-F5344CB8AC3E}">
        <p14:creationId xmlns:p14="http://schemas.microsoft.com/office/powerpoint/2010/main" val="74573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61" r="5556"/>
          <a:stretch/>
        </p:blipFill>
        <p:spPr>
          <a:xfrm>
            <a:off x="0" y="0"/>
            <a:ext cx="9144000" cy="6858000"/>
          </a:xfrm>
          <a:prstGeom prst="rect">
            <a:avLst/>
          </a:prstGeom>
        </p:spPr>
      </p:pic>
      <p:sp>
        <p:nvSpPr>
          <p:cNvPr id="5" name="Shape 1050"/>
          <p:cNvSpPr/>
          <p:nvPr/>
        </p:nvSpPr>
        <p:spPr>
          <a:xfrm>
            <a:off x="448469" y="4537565"/>
            <a:ext cx="8247061" cy="2007820"/>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spcBef>
                <a:spcPts val="600"/>
              </a:spcBef>
              <a:defRPr/>
            </a:pPr>
            <a:r>
              <a:rPr lang="en-US" sz="2400" dirty="0" smtClean="0">
                <a:solidFill>
                  <a:srgbClr val="595959"/>
                </a:solidFill>
                <a:latin typeface="Gotham Bold"/>
                <a:cs typeface="Gotham Bold"/>
              </a:rPr>
              <a:t>IMPROVE EMPLOYEE SATISFACTION</a:t>
            </a:r>
            <a:endParaRPr lang="en-US" sz="2400" dirty="0">
              <a:solidFill>
                <a:srgbClr val="595959"/>
              </a:solidFill>
              <a:latin typeface="Gotham Bold"/>
              <a:cs typeface="Gotham Bold"/>
            </a:endParaRPr>
          </a:p>
          <a:p>
            <a:pPr>
              <a:spcBef>
                <a:spcPts val="600"/>
              </a:spcBef>
              <a:defRPr/>
            </a:pPr>
            <a:r>
              <a:rPr lang="en-US" sz="2400" dirty="0" smtClean="0">
                <a:solidFill>
                  <a:srgbClr val="595959"/>
                </a:solidFill>
                <a:latin typeface="Gotham Book"/>
                <a:cs typeface="Gotham Book"/>
              </a:rPr>
              <a:t>Diverse workplaces and inclusive H.R. practices increases employee satisfaction and fosters positive attitudes in the workplace.</a:t>
            </a:r>
            <a:endParaRPr lang="en-US" sz="2400" dirty="0">
              <a:solidFill>
                <a:srgbClr val="595959"/>
              </a:solidFill>
              <a:latin typeface="Gotham Book"/>
              <a:cs typeface="Gotham Book"/>
            </a:endParaRPr>
          </a:p>
        </p:txBody>
      </p:sp>
    </p:spTree>
    <p:extLst>
      <p:ext uri="{BB962C8B-B14F-4D97-AF65-F5344CB8AC3E}">
        <p14:creationId xmlns:p14="http://schemas.microsoft.com/office/powerpoint/2010/main" val="139485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
        <p:nvSpPr>
          <p:cNvPr id="5" name="Shape 1050"/>
          <p:cNvSpPr/>
          <p:nvPr/>
        </p:nvSpPr>
        <p:spPr>
          <a:xfrm>
            <a:off x="448469" y="4537565"/>
            <a:ext cx="8247061" cy="2007820"/>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spcBef>
                <a:spcPts val="600"/>
              </a:spcBef>
              <a:defRPr/>
            </a:pPr>
            <a:r>
              <a:rPr lang="en-US" sz="2400" dirty="0" smtClean="0">
                <a:solidFill>
                  <a:srgbClr val="595959"/>
                </a:solidFill>
                <a:latin typeface="Gotham Bold"/>
                <a:cs typeface="Gotham Bold"/>
              </a:rPr>
              <a:t>BOOSTS CREATIVITY AND INNOVATION</a:t>
            </a:r>
            <a:endParaRPr lang="en-US" sz="2400" dirty="0">
              <a:solidFill>
                <a:srgbClr val="595959"/>
              </a:solidFill>
              <a:latin typeface="Gotham Bold"/>
              <a:cs typeface="Gotham Bold"/>
            </a:endParaRPr>
          </a:p>
          <a:p>
            <a:pPr>
              <a:spcBef>
                <a:spcPts val="600"/>
              </a:spcBef>
              <a:defRPr/>
            </a:pPr>
            <a:r>
              <a:rPr lang="en-US" sz="2400" dirty="0" smtClean="0">
                <a:solidFill>
                  <a:srgbClr val="595959"/>
                </a:solidFill>
                <a:latin typeface="Gotham Book"/>
                <a:cs typeface="Gotham Book"/>
              </a:rPr>
              <a:t>Diversity fosters innovation and creativity through a greater variety of problem-solving approaches, new perspectives, broader thinking and fresh ideas.</a:t>
            </a:r>
            <a:endParaRPr lang="en-US" sz="2400" dirty="0">
              <a:solidFill>
                <a:srgbClr val="595959"/>
              </a:solidFill>
              <a:latin typeface="Gotham Book"/>
              <a:cs typeface="Gotham Book"/>
            </a:endParaRPr>
          </a:p>
        </p:txBody>
      </p:sp>
    </p:spTree>
    <p:extLst>
      <p:ext uri="{BB962C8B-B14F-4D97-AF65-F5344CB8AC3E}">
        <p14:creationId xmlns:p14="http://schemas.microsoft.com/office/powerpoint/2010/main" val="242490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276" r="13466"/>
          <a:stretch/>
        </p:blipFill>
        <p:spPr>
          <a:xfrm>
            <a:off x="-1" y="-127000"/>
            <a:ext cx="9144001" cy="6985000"/>
          </a:xfrm>
          <a:prstGeom prst="rect">
            <a:avLst/>
          </a:prstGeom>
        </p:spPr>
      </p:pic>
      <p:sp>
        <p:nvSpPr>
          <p:cNvPr id="2" name="Rectangle 1"/>
          <p:cNvSpPr/>
          <p:nvPr/>
        </p:nvSpPr>
        <p:spPr>
          <a:xfrm>
            <a:off x="460375" y="446565"/>
            <a:ext cx="8223250" cy="5908198"/>
          </a:xfrm>
          <a:prstGeom prst="rect">
            <a:avLst/>
          </a:prstGeom>
          <a:solidFill>
            <a:srgbClr val="FFFFFF">
              <a:alpha val="85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34" name="Shape 1034"/>
          <p:cNvSpPr/>
          <p:nvPr/>
        </p:nvSpPr>
        <p:spPr>
          <a:xfrm>
            <a:off x="5826582" y="2966808"/>
            <a:ext cx="2371976" cy="1466487"/>
          </a:xfrm>
          <a:prstGeom prst="rect">
            <a:avLst/>
          </a:prstGeom>
          <a:solidFill>
            <a:srgbClr val="F26531"/>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INCREASED INNOVATION</a:t>
            </a:r>
            <a:endParaRPr lang="en-US" sz="1900" dirty="0">
              <a:solidFill>
                <a:srgbClr val="FFFFFF"/>
              </a:solidFill>
            </a:endParaRPr>
          </a:p>
        </p:txBody>
      </p:sp>
      <p:sp>
        <p:nvSpPr>
          <p:cNvPr id="1035" name="Shape 1035"/>
          <p:cNvSpPr/>
          <p:nvPr/>
        </p:nvSpPr>
        <p:spPr>
          <a:xfrm>
            <a:off x="5848695" y="4485678"/>
            <a:ext cx="2348883" cy="1422580"/>
          </a:xfrm>
          <a:prstGeom prst="rect">
            <a:avLst/>
          </a:prstGeom>
          <a:solidFill>
            <a:srgbClr val="4E917B"/>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EMPLOYEE ENGAGEMENT</a:t>
            </a:r>
          </a:p>
        </p:txBody>
      </p:sp>
      <p:sp>
        <p:nvSpPr>
          <p:cNvPr id="1036" name="Shape 1036"/>
          <p:cNvSpPr/>
          <p:nvPr/>
        </p:nvSpPr>
        <p:spPr>
          <a:xfrm>
            <a:off x="5827563" y="1463724"/>
            <a:ext cx="2348884" cy="1454206"/>
          </a:xfrm>
          <a:prstGeom prst="rect">
            <a:avLst/>
          </a:prstGeom>
          <a:solidFill>
            <a:srgbClr val="BEC145"/>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r>
              <a:rPr lang="en-US" sz="1900" dirty="0" smtClean="0">
                <a:solidFill>
                  <a:srgbClr val="FFFFFF"/>
                </a:solidFill>
                <a:latin typeface="Gotham Medium"/>
                <a:ea typeface="Gotham Medium"/>
                <a:cs typeface="Gotham Medium"/>
                <a:sym typeface="Gotham Medium"/>
              </a:rPr>
              <a:t>DEVELOP REPUTATION</a:t>
            </a:r>
            <a:endParaRPr lang="en-US" sz="1900" dirty="0">
              <a:solidFill>
                <a:srgbClr val="FFFFFF"/>
              </a:solidFill>
            </a:endParaRPr>
          </a:p>
        </p:txBody>
      </p:sp>
      <p:sp>
        <p:nvSpPr>
          <p:cNvPr id="18" name="Text Placeholder 13"/>
          <p:cNvSpPr>
            <a:spLocks noGrp="1"/>
          </p:cNvSpPr>
          <p:nvPr>
            <p:ph type="body" sz="quarter" idx="4294967295"/>
          </p:nvPr>
        </p:nvSpPr>
        <p:spPr>
          <a:xfrm>
            <a:off x="460375" y="497365"/>
            <a:ext cx="4639029" cy="738664"/>
          </a:xfrm>
          <a:noFill/>
        </p:spPr>
        <p:txBody>
          <a:bodyPr wrap="square" lIns="182880" tIns="182880" rIns="182880" bIns="182880">
            <a:spAutoFit/>
          </a:bodyPr>
          <a:lstStyle/>
          <a:p>
            <a:pPr marL="0" indent="0">
              <a:spcBef>
                <a:spcPts val="600"/>
              </a:spcBef>
              <a:buFont typeface="Arial" charset="0"/>
              <a:buNone/>
              <a:defRPr/>
            </a:pPr>
            <a:r>
              <a:rPr lang="en-US" sz="2400" dirty="0" smtClean="0">
                <a:solidFill>
                  <a:srgbClr val="595959"/>
                </a:solidFill>
                <a:latin typeface="Gotham Medium"/>
                <a:cs typeface="Gotham Medium"/>
              </a:rPr>
              <a:t>WHY DIVERSITY MATTERS</a:t>
            </a:r>
            <a:endParaRPr lang="en-US" sz="2400" dirty="0">
              <a:solidFill>
                <a:srgbClr val="595959"/>
              </a:solidFill>
              <a:latin typeface="Gotham Medium"/>
              <a:cs typeface="Gotham Medium"/>
            </a:endParaRPr>
          </a:p>
        </p:txBody>
      </p:sp>
      <p:sp>
        <p:nvSpPr>
          <p:cNvPr id="20" name="Shape 1035"/>
          <p:cNvSpPr/>
          <p:nvPr/>
        </p:nvSpPr>
        <p:spPr>
          <a:xfrm>
            <a:off x="3431992" y="4485678"/>
            <a:ext cx="2371977" cy="1422580"/>
          </a:xfrm>
          <a:prstGeom prst="rect">
            <a:avLst/>
          </a:prstGeom>
          <a:solidFill>
            <a:srgbClr val="4E917B"/>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EMPLOYEE RETENTION</a:t>
            </a:r>
          </a:p>
        </p:txBody>
      </p:sp>
      <p:sp>
        <p:nvSpPr>
          <p:cNvPr id="21" name="Shape 1035"/>
          <p:cNvSpPr/>
          <p:nvPr/>
        </p:nvSpPr>
        <p:spPr>
          <a:xfrm>
            <a:off x="1031906" y="4485678"/>
            <a:ext cx="2371977" cy="1422580"/>
          </a:xfrm>
          <a:prstGeom prst="rect">
            <a:avLst/>
          </a:prstGeom>
          <a:solidFill>
            <a:srgbClr val="4E917B"/>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EMPLOYEE RECRUITMENT</a:t>
            </a:r>
          </a:p>
        </p:txBody>
      </p:sp>
      <p:sp>
        <p:nvSpPr>
          <p:cNvPr id="22" name="Shape 1034"/>
          <p:cNvSpPr/>
          <p:nvPr/>
        </p:nvSpPr>
        <p:spPr>
          <a:xfrm>
            <a:off x="3431993" y="2966808"/>
            <a:ext cx="2349865" cy="1466487"/>
          </a:xfrm>
          <a:prstGeom prst="rect">
            <a:avLst/>
          </a:prstGeom>
          <a:solidFill>
            <a:srgbClr val="F26531"/>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COMPETITIVE EDGE</a:t>
            </a:r>
            <a:endParaRPr lang="en-US" sz="1900" dirty="0">
              <a:solidFill>
                <a:srgbClr val="FFFFFF"/>
              </a:solidFill>
            </a:endParaRPr>
          </a:p>
        </p:txBody>
      </p:sp>
      <p:sp>
        <p:nvSpPr>
          <p:cNvPr id="23" name="Shape 1034"/>
          <p:cNvSpPr/>
          <p:nvPr/>
        </p:nvSpPr>
        <p:spPr>
          <a:xfrm>
            <a:off x="1031907" y="2966808"/>
            <a:ext cx="2371976" cy="1466487"/>
          </a:xfrm>
          <a:prstGeom prst="rect">
            <a:avLst/>
          </a:prstGeom>
          <a:solidFill>
            <a:srgbClr val="F26531"/>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spcBef>
                <a:spcPts val="600"/>
              </a:spcBef>
            </a:pPr>
            <a:r>
              <a:rPr lang="en-US" sz="1900" dirty="0" smtClean="0">
                <a:solidFill>
                  <a:srgbClr val="FFFFFF"/>
                </a:solidFill>
                <a:latin typeface="Gotham Medium"/>
                <a:ea typeface="Gotham Medium"/>
                <a:cs typeface="Gotham Medium"/>
                <a:sym typeface="Gotham Medium"/>
              </a:rPr>
              <a:t>INCREASED ADAPTABILITY</a:t>
            </a:r>
            <a:endParaRPr lang="en-US" sz="1900" dirty="0">
              <a:solidFill>
                <a:srgbClr val="FFFFFF"/>
              </a:solidFill>
            </a:endParaRPr>
          </a:p>
        </p:txBody>
      </p:sp>
      <p:sp>
        <p:nvSpPr>
          <p:cNvPr id="24" name="Shape 1036"/>
          <p:cNvSpPr/>
          <p:nvPr/>
        </p:nvSpPr>
        <p:spPr>
          <a:xfrm>
            <a:off x="3432974" y="1459305"/>
            <a:ext cx="2348884" cy="1454206"/>
          </a:xfrm>
          <a:prstGeom prst="rect">
            <a:avLst/>
          </a:prstGeom>
          <a:solidFill>
            <a:srgbClr val="BEC145"/>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r>
              <a:rPr lang="en-US" sz="1900" dirty="0" smtClean="0">
                <a:solidFill>
                  <a:srgbClr val="FFFFFF"/>
                </a:solidFill>
                <a:latin typeface="Gotham Medium"/>
                <a:ea typeface="Gotham Medium"/>
                <a:cs typeface="Gotham Medium"/>
                <a:sym typeface="Gotham Medium"/>
              </a:rPr>
              <a:t>FINANCIAL PERFORMANCE</a:t>
            </a:r>
            <a:endParaRPr lang="en-US" sz="1900" dirty="0">
              <a:solidFill>
                <a:srgbClr val="FFFFFF"/>
              </a:solidFill>
              <a:latin typeface="Gotham Medium"/>
              <a:ea typeface="Gotham Medium"/>
              <a:cs typeface="Gotham Medium"/>
            </a:endParaRPr>
          </a:p>
        </p:txBody>
      </p:sp>
      <p:sp>
        <p:nvSpPr>
          <p:cNvPr id="25" name="Shape 1036"/>
          <p:cNvSpPr/>
          <p:nvPr/>
        </p:nvSpPr>
        <p:spPr>
          <a:xfrm>
            <a:off x="1032888" y="1459305"/>
            <a:ext cx="2348884" cy="1454206"/>
          </a:xfrm>
          <a:prstGeom prst="rect">
            <a:avLst/>
          </a:prstGeom>
          <a:solidFill>
            <a:srgbClr val="BEC145"/>
          </a:solidFill>
          <a:ln w="12700">
            <a:miter lim="400000"/>
          </a:ln>
          <a:extLst>
            <a:ext uri="{C572A759-6A51-4108-AA02-DFA0A04FC94B}">
              <ma14:wrappingTextBoxFlag xmlns="" xmlns:ma14="http://schemas.microsoft.com/office/mac/drawingml/2011/main" val="1"/>
            </a:ext>
          </a:extLst>
        </p:spPr>
        <p:txBody>
          <a:bodyPr lIns="182880" tIns="182880" rIns="182880" bIns="182880">
            <a:noAutofit/>
          </a:bodyPr>
          <a:lstStyle/>
          <a:p>
            <a:pPr lvl="0"/>
            <a:r>
              <a:rPr lang="en-US" sz="1900" dirty="0" smtClean="0">
                <a:solidFill>
                  <a:srgbClr val="FFFFFF"/>
                </a:solidFill>
                <a:latin typeface="Gotham Medium"/>
                <a:ea typeface="Gotham Medium"/>
                <a:cs typeface="Gotham Medium"/>
                <a:sym typeface="Gotham Medium"/>
              </a:rPr>
              <a:t>CLIENT SATISFACTION</a:t>
            </a:r>
            <a:endParaRPr lang="en-US" sz="1900" dirty="0">
              <a:solidFill>
                <a:srgbClr val="FFFFFF"/>
              </a:solidFill>
            </a:endParaRPr>
          </a:p>
        </p:txBody>
      </p:sp>
    </p:spTree>
    <p:extLst>
      <p:ext uri="{BB962C8B-B14F-4D97-AF65-F5344CB8AC3E}">
        <p14:creationId xmlns:p14="http://schemas.microsoft.com/office/powerpoint/2010/main" val="170314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2" name="Picture 1"/>
          <p:cNvPicPr>
            <a:picLocks noChangeAspect="1"/>
          </p:cNvPicPr>
          <p:nvPr/>
        </p:nvPicPr>
        <p:blipFill>
          <a:blip r:embed="rId4"/>
          <a:stretch>
            <a:fillRect/>
          </a:stretch>
        </p:blipFill>
        <p:spPr>
          <a:xfrm>
            <a:off x="1819411" y="1100797"/>
            <a:ext cx="5565830" cy="5592881"/>
          </a:xfrm>
          <a:prstGeom prst="rect">
            <a:avLst/>
          </a:prstGeom>
        </p:spPr>
      </p:pic>
      <p:sp>
        <p:nvSpPr>
          <p:cNvPr id="8" name="Title 1"/>
          <p:cNvSpPr txBox="1">
            <a:spLocks/>
          </p:cNvSpPr>
          <p:nvPr/>
        </p:nvSpPr>
        <p:spPr>
          <a:xfrm>
            <a:off x="698500" y="113764"/>
            <a:ext cx="7772400" cy="987033"/>
          </a:xfrm>
          <a:prstGeom prst="rect">
            <a:avLst/>
          </a:prstGeom>
          <a:solidFill>
            <a:schemeClr val="bg1">
              <a:lumMod val="85000"/>
              <a:alpha val="70000"/>
            </a:schemeClr>
          </a:solidFill>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a:lstStyle>
          <a:p>
            <a:r>
              <a:rPr lang="en-US" sz="2800" dirty="0" smtClean="0">
                <a:latin typeface="Gotham Bold"/>
                <a:cs typeface="Gotham Bold"/>
              </a:rPr>
              <a:t>DIVERSITY IS A COMPLEX ISSUE</a:t>
            </a:r>
            <a:endParaRPr lang="en-US" sz="2800" dirty="0">
              <a:latin typeface="Gotham Bold"/>
              <a:cs typeface="Gotham Bold"/>
            </a:endParaRPr>
          </a:p>
        </p:txBody>
      </p:sp>
    </p:spTree>
    <p:extLst>
      <p:ext uri="{BB962C8B-B14F-4D97-AF65-F5344CB8AC3E}">
        <p14:creationId xmlns:p14="http://schemas.microsoft.com/office/powerpoint/2010/main" val="8990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87" r="4420"/>
          <a:stretch/>
        </p:blipFill>
        <p:spPr>
          <a:xfrm>
            <a:off x="0" y="0"/>
            <a:ext cx="9144000" cy="6857999"/>
          </a:xfrm>
          <a:prstGeom prst="rect">
            <a:avLst/>
          </a:prstGeom>
        </p:spPr>
      </p:pic>
    </p:spTree>
    <p:extLst>
      <p:ext uri="{BB962C8B-B14F-4D97-AF65-F5344CB8AC3E}">
        <p14:creationId xmlns:p14="http://schemas.microsoft.com/office/powerpoint/2010/main" val="16941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665163" y="592139"/>
            <a:ext cx="7772400" cy="987033"/>
          </a:xfrm>
          <a:solidFill>
            <a:schemeClr val="bg1">
              <a:lumMod val="85000"/>
              <a:alpha val="70000"/>
            </a:schemeClr>
          </a:solidFill>
        </p:spPr>
        <p:txBody>
          <a:bodyPr>
            <a:normAutofit/>
          </a:bodyPr>
          <a:lstStyle/>
          <a:p>
            <a:pPr algn="ctr"/>
            <a:r>
              <a:rPr lang="en-US" sz="2800" dirty="0" smtClean="0">
                <a:latin typeface="Gotham Bold"/>
                <a:cs typeface="Gotham Bold"/>
              </a:rPr>
              <a:t>Gender Diversity of ASLA Membership</a:t>
            </a:r>
            <a:endParaRPr lang="en-US" sz="2800" dirty="0">
              <a:latin typeface="Gotham Bold"/>
              <a:cs typeface="Gotham Bold"/>
            </a:endParaRPr>
          </a:p>
        </p:txBody>
      </p:sp>
      <p:graphicFrame>
        <p:nvGraphicFramePr>
          <p:cNvPr id="6" name="Chart 5"/>
          <p:cNvGraphicFramePr>
            <a:graphicFrameLocks/>
          </p:cNvGraphicFramePr>
          <p:nvPr>
            <p:extLst>
              <p:ext uri="{D42A27DB-BD31-4B8C-83A1-F6EECF244321}">
                <p14:modId xmlns:p14="http://schemas.microsoft.com/office/powerpoint/2010/main" val="4061089282"/>
              </p:ext>
            </p:extLst>
          </p:nvPr>
        </p:nvGraphicFramePr>
        <p:xfrm>
          <a:off x="1456267" y="2032000"/>
          <a:ext cx="6100530" cy="40889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82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665163" y="490011"/>
            <a:ext cx="7772400" cy="1035874"/>
          </a:xfrm>
          <a:solidFill>
            <a:schemeClr val="bg1">
              <a:lumMod val="85000"/>
              <a:alpha val="70000"/>
            </a:schemeClr>
          </a:solidFill>
        </p:spPr>
        <p:txBody>
          <a:bodyPr>
            <a:normAutofit/>
          </a:bodyPr>
          <a:lstStyle/>
          <a:p>
            <a:pPr algn="ctr"/>
            <a:r>
              <a:rPr lang="en-US" sz="2800" dirty="0" smtClean="0">
                <a:latin typeface="Gotham Bold"/>
                <a:cs typeface="Gotham Bold"/>
              </a:rPr>
              <a:t>Racial Diversity of AIA Membership</a:t>
            </a:r>
            <a:endParaRPr lang="en-US" sz="2800" dirty="0">
              <a:latin typeface="Gotham Bold"/>
              <a:cs typeface="Gotham Bold"/>
            </a:endParaRPr>
          </a:p>
        </p:txBody>
      </p:sp>
      <p:graphicFrame>
        <p:nvGraphicFramePr>
          <p:cNvPr id="4" name="Chart 3"/>
          <p:cNvGraphicFramePr>
            <a:graphicFrameLocks/>
          </p:cNvGraphicFramePr>
          <p:nvPr>
            <p:extLst>
              <p:ext uri="{D42A27DB-BD31-4B8C-83A1-F6EECF244321}">
                <p14:modId xmlns:p14="http://schemas.microsoft.com/office/powerpoint/2010/main" val="2199379106"/>
              </p:ext>
            </p:extLst>
          </p:nvPr>
        </p:nvGraphicFramePr>
        <p:xfrm>
          <a:off x="1484408" y="1849074"/>
          <a:ext cx="6165659" cy="4450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954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 name="image33.jpg" descr="Flickr_Roy Cheung.jpg"/>
          <p:cNvPicPr/>
          <p:nvPr/>
        </p:nvPicPr>
        <p:blipFill>
          <a:blip r:embed="rId3" cstate="email">
            <a:alphaModFix amt="89000"/>
            <a:extLst>
              <a:ext uri="{28A0092B-C50C-407E-A947-70E740481C1C}">
                <a14:useLocalDpi xmlns:a14="http://schemas.microsoft.com/office/drawing/2010/main"/>
              </a:ext>
            </a:extLst>
          </a:blip>
          <a:srcRect/>
          <a:stretch>
            <a:fillRect/>
          </a:stretch>
        </p:blipFill>
        <p:spPr>
          <a:xfrm>
            <a:off x="0" y="1"/>
            <a:ext cx="9144000" cy="6870028"/>
          </a:xfrm>
          <a:prstGeom prst="rect">
            <a:avLst/>
          </a:prstGeom>
          <a:ln w="12700">
            <a:miter lim="400000"/>
          </a:ln>
        </p:spPr>
      </p:pic>
      <p:sp>
        <p:nvSpPr>
          <p:cNvPr id="977" name="Shape 977"/>
          <p:cNvSpPr/>
          <p:nvPr/>
        </p:nvSpPr>
        <p:spPr>
          <a:xfrm>
            <a:off x="427037" y="369887"/>
            <a:ext cx="8280401" cy="6121401"/>
          </a:xfrm>
          <a:prstGeom prst="rect">
            <a:avLst/>
          </a:prstGeom>
          <a:solidFill>
            <a:srgbClr val="FFFFFF">
              <a:alpha val="85000"/>
            </a:srgbClr>
          </a:solidFill>
          <a:ln w="12700">
            <a:miter lim="400000"/>
          </a:ln>
        </p:spPr>
        <p:txBody>
          <a:bodyPr lIns="0" tIns="0" rIns="0" bIns="0"/>
          <a:lstStyle/>
          <a:p>
            <a:pPr lvl="0">
              <a:defRPr sz="2400">
                <a:solidFill>
                  <a:srgbClr val="595959"/>
                </a:solidFill>
                <a:latin typeface="Gotham Medium"/>
                <a:ea typeface="Gotham Medium"/>
                <a:cs typeface="Gotham Medium"/>
                <a:sym typeface="Gotham Medium"/>
              </a:defRPr>
            </a:pPr>
            <a:endParaRPr/>
          </a:p>
        </p:txBody>
      </p:sp>
      <p:pic>
        <p:nvPicPr>
          <p:cNvPr id="978" name="image34.png"/>
          <p:cNvPicPr/>
          <p:nvPr/>
        </p:nvPicPr>
        <p:blipFill>
          <a:blip r:embed="rId4" cstate="email">
            <a:extLst>
              <a:ext uri="{28A0092B-C50C-407E-A947-70E740481C1C}">
                <a14:useLocalDpi xmlns:a14="http://schemas.microsoft.com/office/drawing/2010/main"/>
              </a:ext>
            </a:extLst>
          </a:blip>
          <a:stretch>
            <a:fillRect/>
          </a:stretch>
        </p:blipFill>
        <p:spPr>
          <a:xfrm>
            <a:off x="768951" y="908721"/>
            <a:ext cx="7648428" cy="4548866"/>
          </a:xfrm>
          <a:prstGeom prst="rect">
            <a:avLst/>
          </a:prstGeom>
          <a:ln w="12700">
            <a:miter lim="400000"/>
          </a:ln>
        </p:spPr>
      </p:pic>
      <p:pic>
        <p:nvPicPr>
          <p:cNvPr id="979" name="image30.png" descr="just_logo_color_FINAL.png"/>
          <p:cNvPicPr/>
          <p:nvPr/>
        </p:nvPicPr>
        <p:blipFill>
          <a:blip r:embed="rId5" cstate="email">
            <a:extLst>
              <a:ext uri="{28A0092B-C50C-407E-A947-70E740481C1C}">
                <a14:useLocalDpi xmlns:a14="http://schemas.microsoft.com/office/drawing/2010/main"/>
              </a:ext>
            </a:extLst>
          </a:blip>
          <a:stretch>
            <a:fillRect/>
          </a:stretch>
        </p:blipFill>
        <p:spPr>
          <a:xfrm>
            <a:off x="539553" y="6063124"/>
            <a:ext cx="941810" cy="300435"/>
          </a:xfrm>
          <a:prstGeom prst="rect">
            <a:avLst/>
          </a:prstGeom>
          <a:ln w="12700">
            <a:miter lim="400000"/>
          </a:ln>
        </p:spPr>
      </p:pic>
    </p:spTree>
    <p:extLst>
      <p:ext uri="{BB962C8B-B14F-4D97-AF65-F5344CB8AC3E}">
        <p14:creationId xmlns:p14="http://schemas.microsoft.com/office/powerpoint/2010/main" val="244230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5582" r="5555"/>
          <a:stretch/>
        </p:blipFill>
        <p:spPr>
          <a:xfrm>
            <a:off x="0" y="0"/>
            <a:ext cx="9144000" cy="6858000"/>
          </a:xfrm>
          <a:prstGeom prst="rect">
            <a:avLst/>
          </a:prstGeom>
        </p:spPr>
      </p:pic>
      <p:sp>
        <p:nvSpPr>
          <p:cNvPr id="5" name="Shape 1050"/>
          <p:cNvSpPr/>
          <p:nvPr/>
        </p:nvSpPr>
        <p:spPr>
          <a:xfrm>
            <a:off x="448469" y="332154"/>
            <a:ext cx="8247061" cy="1230923"/>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lgn="ctr">
              <a:spcBef>
                <a:spcPts val="600"/>
              </a:spcBef>
              <a:defRPr/>
            </a:pPr>
            <a:r>
              <a:rPr lang="en-US" sz="2400" dirty="0" smtClean="0">
                <a:solidFill>
                  <a:srgbClr val="595959"/>
                </a:solidFill>
                <a:latin typeface="Gotham Bold"/>
                <a:cs typeface="Gotham Bold"/>
              </a:rPr>
              <a:t>THE BUSINESS CASE FOR DIVERSITY</a:t>
            </a:r>
            <a:endParaRPr lang="en-US" sz="2400" dirty="0">
              <a:solidFill>
                <a:srgbClr val="595959"/>
              </a:solidFill>
              <a:latin typeface="Gotham Bold"/>
              <a:cs typeface="Gotham Bold"/>
            </a:endParaRPr>
          </a:p>
          <a:p>
            <a:pPr>
              <a:spcBef>
                <a:spcPts val="600"/>
              </a:spcBef>
              <a:defRPr/>
            </a:pPr>
            <a:endParaRPr lang="en-US" sz="2400" dirty="0">
              <a:solidFill>
                <a:srgbClr val="595959"/>
              </a:solidFill>
              <a:latin typeface="Gotham Book"/>
              <a:cs typeface="Gotham Book"/>
            </a:endParaRPr>
          </a:p>
        </p:txBody>
      </p:sp>
    </p:spTree>
    <p:extLst>
      <p:ext uri="{BB962C8B-B14F-4D97-AF65-F5344CB8AC3E}">
        <p14:creationId xmlns:p14="http://schemas.microsoft.com/office/powerpoint/2010/main" val="106371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5000"/>
          <a:stretch/>
        </p:blipFill>
        <p:spPr>
          <a:xfrm>
            <a:off x="0" y="0"/>
            <a:ext cx="9144000" cy="6858000"/>
          </a:xfrm>
          <a:prstGeom prst="rect">
            <a:avLst/>
          </a:prstGeom>
        </p:spPr>
      </p:pic>
      <p:sp>
        <p:nvSpPr>
          <p:cNvPr id="1054" name="Shape 1054"/>
          <p:cNvSpPr/>
          <p:nvPr/>
        </p:nvSpPr>
        <p:spPr>
          <a:xfrm>
            <a:off x="-66600" y="296333"/>
            <a:ext cx="9261400" cy="523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800">
                <a:solidFill>
                  <a:srgbClr val="595959"/>
                </a:solidFill>
                <a:latin typeface="Gotham Medium"/>
                <a:ea typeface="Gotham Medium"/>
                <a:cs typeface="Gotham Medium"/>
                <a:sym typeface="Gotham Medium"/>
              </a:defRPr>
            </a:lvl1pPr>
          </a:lstStyle>
          <a:p>
            <a:pPr lvl="0">
              <a:defRPr sz="1800">
                <a:solidFill>
                  <a:srgbClr val="000000"/>
                </a:solidFill>
              </a:defRPr>
            </a:pPr>
            <a:endParaRPr sz="2800" dirty="0">
              <a:solidFill>
                <a:srgbClr val="595959"/>
              </a:solidFill>
            </a:endParaRPr>
          </a:p>
        </p:txBody>
      </p:sp>
      <p:sp>
        <p:nvSpPr>
          <p:cNvPr id="18" name="Text Placeholder 13"/>
          <p:cNvSpPr>
            <a:spLocks noGrp="1"/>
          </p:cNvSpPr>
          <p:nvPr>
            <p:ph type="body" sz="quarter" idx="4294967295"/>
          </p:nvPr>
        </p:nvSpPr>
        <p:spPr>
          <a:xfrm>
            <a:off x="430213" y="474133"/>
            <a:ext cx="3181973" cy="3093155"/>
          </a:xfrm>
          <a:solidFill>
            <a:schemeClr val="bg1">
              <a:alpha val="85000"/>
            </a:schemeClr>
          </a:solidFill>
        </p:spPr>
        <p:txBody>
          <a:bodyPr wrap="square" lIns="182880" tIns="182880" rIns="182880" bIns="182880">
            <a:spAutoFit/>
          </a:bodyPr>
          <a:lstStyle/>
          <a:p>
            <a:pPr marL="0" indent="0">
              <a:spcBef>
                <a:spcPts val="600"/>
              </a:spcBef>
              <a:buFont typeface="Arial" charset="0"/>
              <a:buNone/>
              <a:defRPr/>
            </a:pPr>
            <a:r>
              <a:rPr lang="en-US" sz="1800" dirty="0">
                <a:solidFill>
                  <a:srgbClr val="595959"/>
                </a:solidFill>
                <a:latin typeface="Gotham Medium"/>
                <a:cs typeface="Gotham Medium"/>
              </a:rPr>
              <a:t>“Gender diversity can improve team decision-making and improve innovation capabilities for development of new products or services</a:t>
            </a:r>
            <a:r>
              <a:rPr lang="en-US" sz="1800" dirty="0" smtClean="0">
                <a:solidFill>
                  <a:srgbClr val="595959"/>
                </a:solidFill>
                <a:latin typeface="Gotham Medium"/>
                <a:cs typeface="Gotham Medium"/>
              </a:rPr>
              <a:t>,”</a:t>
            </a:r>
          </a:p>
          <a:p>
            <a:pPr marL="0" indent="0">
              <a:spcBef>
                <a:spcPts val="600"/>
              </a:spcBef>
              <a:buFont typeface="Arial" charset="0"/>
              <a:buNone/>
              <a:defRPr/>
            </a:pPr>
            <a:r>
              <a:rPr lang="en-US" sz="1800" dirty="0" smtClean="0">
                <a:solidFill>
                  <a:srgbClr val="595959"/>
                </a:solidFill>
                <a:latin typeface="Gotham Medium"/>
                <a:cs typeface="Gotham Medium"/>
              </a:rPr>
              <a:t>Jessica </a:t>
            </a:r>
            <a:r>
              <a:rPr lang="en-US" sz="1800" dirty="0" err="1" smtClean="0">
                <a:solidFill>
                  <a:srgbClr val="595959"/>
                </a:solidFill>
                <a:latin typeface="Gotham Medium"/>
                <a:cs typeface="Gotham Medium"/>
              </a:rPr>
              <a:t>Alsford</a:t>
            </a:r>
            <a:r>
              <a:rPr lang="en-US" sz="1800" dirty="0" smtClean="0">
                <a:solidFill>
                  <a:srgbClr val="595959"/>
                </a:solidFill>
                <a:latin typeface="Gotham Medium"/>
                <a:cs typeface="Gotham Medium"/>
              </a:rPr>
              <a:t>, </a:t>
            </a:r>
          </a:p>
          <a:p>
            <a:pPr marL="0" indent="0">
              <a:spcBef>
                <a:spcPts val="600"/>
              </a:spcBef>
              <a:buFont typeface="Arial" charset="0"/>
              <a:buNone/>
              <a:defRPr/>
            </a:pPr>
            <a:r>
              <a:rPr lang="en-US" sz="1800" dirty="0" smtClean="0">
                <a:solidFill>
                  <a:srgbClr val="595959"/>
                </a:solidFill>
                <a:latin typeface="Gotham Medium"/>
                <a:cs typeface="Gotham Medium"/>
              </a:rPr>
              <a:t>Managing Director,</a:t>
            </a:r>
          </a:p>
          <a:p>
            <a:pPr marL="0" indent="0">
              <a:spcBef>
                <a:spcPts val="600"/>
              </a:spcBef>
              <a:buFont typeface="Arial" charset="0"/>
              <a:buNone/>
              <a:defRPr/>
            </a:pPr>
            <a:r>
              <a:rPr lang="en-US" sz="1800" dirty="0" smtClean="0">
                <a:solidFill>
                  <a:srgbClr val="595959"/>
                </a:solidFill>
                <a:latin typeface="Gotham Medium"/>
                <a:cs typeface="Gotham Medium"/>
              </a:rPr>
              <a:t>Morgan Stanley</a:t>
            </a:r>
          </a:p>
        </p:txBody>
      </p:sp>
    </p:spTree>
    <p:extLst>
      <p:ext uri="{BB962C8B-B14F-4D97-AF65-F5344CB8AC3E}">
        <p14:creationId xmlns:p14="http://schemas.microsoft.com/office/powerpoint/2010/main" val="41543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556" r="5556"/>
          <a:stretch/>
        </p:blipFill>
        <p:spPr>
          <a:xfrm>
            <a:off x="0" y="0"/>
            <a:ext cx="9144000" cy="6858000"/>
          </a:xfrm>
          <a:prstGeom prst="rect">
            <a:avLst/>
          </a:prstGeom>
        </p:spPr>
      </p:pic>
      <p:sp>
        <p:nvSpPr>
          <p:cNvPr id="8" name="Shape 1050"/>
          <p:cNvSpPr/>
          <p:nvPr/>
        </p:nvSpPr>
        <p:spPr>
          <a:xfrm>
            <a:off x="461964" y="4349093"/>
            <a:ext cx="8247061" cy="2227553"/>
          </a:xfrm>
          <a:prstGeom prst="rect">
            <a:avLst/>
          </a:prstGeom>
          <a:solidFill>
            <a:srgbClr val="FFFFFF">
              <a:alpha val="85000"/>
            </a:srgbClr>
          </a:solidFill>
          <a:ln w="12700" cap="flat">
            <a:noFill/>
            <a:miter lim="400000"/>
          </a:ln>
          <a:effectLst/>
        </p:spPr>
        <p:txBody>
          <a:bodyPr wrap="square" lIns="0" tIns="0" rIns="0" bIns="0" numCol="1" anchor="ctr">
            <a:noAutofit/>
          </a:bodyPr>
          <a:lstStyle/>
          <a:p>
            <a:pPr>
              <a:spcBef>
                <a:spcPts val="600"/>
              </a:spcBef>
              <a:defRPr/>
            </a:pPr>
            <a:r>
              <a:rPr lang="en-US" sz="2400" dirty="0" smtClean="0">
                <a:solidFill>
                  <a:srgbClr val="595959"/>
                </a:solidFill>
                <a:latin typeface="Gotham Bold"/>
                <a:cs typeface="Gotham Bold"/>
              </a:rPr>
              <a:t>GENDER EQUALITY IN C-SUITE DRIVE PROFITS</a:t>
            </a:r>
            <a:endParaRPr lang="en-US" sz="2400" dirty="0">
              <a:solidFill>
                <a:srgbClr val="595959"/>
              </a:solidFill>
              <a:latin typeface="Gotham Bold"/>
              <a:cs typeface="Gotham Bold"/>
            </a:endParaRPr>
          </a:p>
          <a:p>
            <a:pPr>
              <a:spcBef>
                <a:spcPts val="600"/>
              </a:spcBef>
              <a:defRPr/>
            </a:pPr>
            <a:r>
              <a:rPr lang="en-US" sz="2000" dirty="0" smtClean="0">
                <a:solidFill>
                  <a:srgbClr val="595959"/>
                </a:solidFill>
                <a:latin typeface="Gotham Book"/>
                <a:cs typeface="Gotham Book"/>
              </a:rPr>
              <a:t>Ernst &amp; Young analyzed </a:t>
            </a:r>
            <a:r>
              <a:rPr lang="en-US" sz="2000" dirty="0">
                <a:solidFill>
                  <a:srgbClr val="595959"/>
                </a:solidFill>
                <a:latin typeface="Gotham Book"/>
                <a:cs typeface="Gotham Book"/>
              </a:rPr>
              <a:t>results from </a:t>
            </a:r>
            <a:r>
              <a:rPr lang="en-US" sz="2000" dirty="0" smtClean="0">
                <a:solidFill>
                  <a:srgbClr val="595959"/>
                </a:solidFill>
                <a:latin typeface="Gotham Book"/>
                <a:cs typeface="Gotham Book"/>
              </a:rPr>
              <a:t>22,000 </a:t>
            </a:r>
            <a:r>
              <a:rPr lang="en-US" sz="2000" dirty="0">
                <a:solidFill>
                  <a:srgbClr val="595959"/>
                </a:solidFill>
                <a:latin typeface="Gotham Book"/>
                <a:cs typeface="Gotham Book"/>
              </a:rPr>
              <a:t>global, publicly traded companies, in </a:t>
            </a:r>
            <a:r>
              <a:rPr lang="en-US" sz="2000" dirty="0" smtClean="0">
                <a:solidFill>
                  <a:srgbClr val="595959"/>
                </a:solidFill>
                <a:latin typeface="Gotham Book"/>
                <a:cs typeface="Gotham Book"/>
              </a:rPr>
              <a:t>90 </a:t>
            </a:r>
            <a:r>
              <a:rPr lang="en-US" sz="2000" dirty="0">
                <a:solidFill>
                  <a:srgbClr val="595959"/>
                </a:solidFill>
                <a:latin typeface="Gotham Book"/>
                <a:cs typeface="Gotham Book"/>
              </a:rPr>
              <a:t>countries from various industries </a:t>
            </a:r>
            <a:r>
              <a:rPr lang="en-US" sz="2000" dirty="0" smtClean="0">
                <a:solidFill>
                  <a:srgbClr val="595959"/>
                </a:solidFill>
                <a:latin typeface="Gotham Book"/>
                <a:cs typeface="Gotham Book"/>
              </a:rPr>
              <a:t>and </a:t>
            </a:r>
            <a:r>
              <a:rPr lang="en-US" sz="2000" dirty="0">
                <a:solidFill>
                  <a:srgbClr val="595959"/>
                </a:solidFill>
                <a:latin typeface="Gotham Book"/>
                <a:cs typeface="Gotham Book"/>
              </a:rPr>
              <a:t>showed that having at least 30% of women in leadership positions, or the “C-suite,” </a:t>
            </a:r>
            <a:r>
              <a:rPr lang="en-US" sz="2000" dirty="0" smtClean="0">
                <a:solidFill>
                  <a:srgbClr val="595959"/>
                </a:solidFill>
                <a:latin typeface="Gotham Book"/>
                <a:cs typeface="Gotham Book"/>
              </a:rPr>
              <a:t>adds up to </a:t>
            </a:r>
            <a:r>
              <a:rPr lang="en-US" sz="2000" dirty="0">
                <a:solidFill>
                  <a:srgbClr val="595959"/>
                </a:solidFill>
                <a:latin typeface="Gotham Book"/>
                <a:cs typeface="Gotham Book"/>
              </a:rPr>
              <a:t>6% to net profit margin</a:t>
            </a:r>
            <a:r>
              <a:rPr lang="en-US" sz="2000" dirty="0" smtClean="0">
                <a:solidFill>
                  <a:srgbClr val="595959"/>
                </a:solidFill>
                <a:latin typeface="Gotham Book"/>
                <a:cs typeface="Gotham Book"/>
              </a:rPr>
              <a:t>.</a:t>
            </a:r>
            <a:endParaRPr lang="en-US" sz="2000" dirty="0">
              <a:solidFill>
                <a:srgbClr val="595959"/>
              </a:solidFill>
              <a:latin typeface="Gotham Book"/>
              <a:cs typeface="Gotham Book"/>
            </a:endParaRPr>
          </a:p>
        </p:txBody>
      </p:sp>
    </p:spTree>
    <p:extLst>
      <p:ext uri="{BB962C8B-B14F-4D97-AF65-F5344CB8AC3E}">
        <p14:creationId xmlns:p14="http://schemas.microsoft.com/office/powerpoint/2010/main" val="79888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TotalTime>
  <Words>1051</Words>
  <Application>Microsoft Office PowerPoint</Application>
  <PresentationFormat>On-screen Show (4:3)</PresentationFormat>
  <Paragraphs>52</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Gotham Bold</vt:lpstr>
      <vt:lpstr>Gotham Book</vt:lpstr>
      <vt:lpstr>Gotham Medium</vt:lpstr>
      <vt:lpstr>Office Theme</vt:lpstr>
      <vt:lpstr>PowerPoint Presentation</vt:lpstr>
      <vt:lpstr>PowerPoint Presentation</vt:lpstr>
      <vt:lpstr>PowerPoint Presentation</vt:lpstr>
      <vt:lpstr>Gender Diversity of ASLA Membership</vt:lpstr>
      <vt:lpstr>Racial Diversity of AIA 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ILFI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 Janes</dc:creator>
  <cp:lastModifiedBy>Jen Montressor</cp:lastModifiedBy>
  <cp:revision>5</cp:revision>
  <dcterms:created xsi:type="dcterms:W3CDTF">2018-03-15T17:08:34Z</dcterms:created>
  <dcterms:modified xsi:type="dcterms:W3CDTF">2018-03-15T18:52:51Z</dcterms:modified>
</cp:coreProperties>
</file>