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g"/>
  <Default Extension="gif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5.gif" ContentType="image/gif"/>
  <Override PartName="/ppt/media/image1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8" r:id="rId3"/>
    <p:sldId id="280" r:id="rId4"/>
    <p:sldId id="257" r:id="rId5"/>
    <p:sldId id="275" r:id="rId6"/>
    <p:sldId id="276" r:id="rId7"/>
    <p:sldId id="281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5544800" cy="10058400"/>
  <p:notesSz cx="9312275" cy="7026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517" autoAdjust="0"/>
  </p:normalViewPr>
  <p:slideViewPr>
    <p:cSldViewPr>
      <p:cViewPr varScale="1">
        <p:scale>
          <a:sx n="98" d="100"/>
          <a:sy n="98" d="100"/>
        </p:scale>
        <p:origin x="-41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35129" cy="352644"/>
          </a:xfrm>
          <a:prstGeom prst="rect">
            <a:avLst/>
          </a:prstGeom>
        </p:spPr>
        <p:txBody>
          <a:bodyPr vert="horz" lIns="58348" tIns="29174" rIns="58348" bIns="29174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5244" y="1"/>
            <a:ext cx="4035129" cy="352644"/>
          </a:xfrm>
          <a:prstGeom prst="rect">
            <a:avLst/>
          </a:prstGeom>
        </p:spPr>
        <p:txBody>
          <a:bodyPr vert="horz" lIns="58348" tIns="29174" rIns="58348" bIns="29174" rtlCol="0"/>
          <a:lstStyle>
            <a:lvl1pPr algn="r">
              <a:defRPr sz="800"/>
            </a:lvl1pPr>
          </a:lstStyle>
          <a:p>
            <a:fld id="{A37A5C1E-BC50-4AA8-9532-C0DB16DEDED9}" type="datetimeFigureOut">
              <a:rPr lang="en-US" smtClean="0"/>
              <a:t>3/16/18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3631"/>
            <a:ext cx="4035129" cy="352644"/>
          </a:xfrm>
          <a:prstGeom prst="rect">
            <a:avLst/>
          </a:prstGeom>
        </p:spPr>
        <p:txBody>
          <a:bodyPr vert="horz" lIns="58348" tIns="29174" rIns="58348" bIns="29174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5244" y="6673631"/>
            <a:ext cx="4035129" cy="352644"/>
          </a:xfrm>
          <a:prstGeom prst="rect">
            <a:avLst/>
          </a:prstGeom>
        </p:spPr>
        <p:txBody>
          <a:bodyPr vert="horz" lIns="58348" tIns="29174" rIns="58348" bIns="29174" rtlCol="0" anchor="b"/>
          <a:lstStyle>
            <a:lvl1pPr algn="r">
              <a:defRPr sz="800"/>
            </a:lvl1pPr>
          </a:lstStyle>
          <a:p>
            <a:fld id="{DD8A5E02-42B4-4ABD-9187-BA9832240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65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35129" cy="352644"/>
          </a:xfrm>
          <a:prstGeom prst="rect">
            <a:avLst/>
          </a:prstGeom>
        </p:spPr>
        <p:txBody>
          <a:bodyPr vert="horz" lIns="58348" tIns="29174" rIns="58348" bIns="29174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5244" y="1"/>
            <a:ext cx="4035129" cy="352644"/>
          </a:xfrm>
          <a:prstGeom prst="rect">
            <a:avLst/>
          </a:prstGeom>
        </p:spPr>
        <p:txBody>
          <a:bodyPr vert="horz" lIns="58348" tIns="29174" rIns="58348" bIns="29174" rtlCol="0"/>
          <a:lstStyle>
            <a:lvl1pPr algn="r">
              <a:defRPr sz="800"/>
            </a:lvl1pPr>
          </a:lstStyle>
          <a:p>
            <a:fld id="{0AE6ED9F-BC30-4DD4-A46D-A5C318AC988E}" type="datetimeFigureOut">
              <a:rPr lang="en-US" smtClean="0"/>
              <a:t>3/16/18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24163" y="877888"/>
            <a:ext cx="3663950" cy="2371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8348" tIns="29174" rIns="58348" bIns="2917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038" y="3381174"/>
            <a:ext cx="7450200" cy="2766817"/>
          </a:xfrm>
          <a:prstGeom prst="rect">
            <a:avLst/>
          </a:prstGeom>
        </p:spPr>
        <p:txBody>
          <a:bodyPr vert="horz" lIns="58348" tIns="29174" rIns="58348" bIns="2917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3631"/>
            <a:ext cx="4035129" cy="352644"/>
          </a:xfrm>
          <a:prstGeom prst="rect">
            <a:avLst/>
          </a:prstGeom>
        </p:spPr>
        <p:txBody>
          <a:bodyPr vert="horz" lIns="58348" tIns="29174" rIns="58348" bIns="29174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5244" y="6673631"/>
            <a:ext cx="4035129" cy="352644"/>
          </a:xfrm>
          <a:prstGeom prst="rect">
            <a:avLst/>
          </a:prstGeom>
        </p:spPr>
        <p:txBody>
          <a:bodyPr vert="horz" lIns="58348" tIns="29174" rIns="58348" bIns="29174" rtlCol="0" anchor="b"/>
          <a:lstStyle>
            <a:lvl1pPr algn="r">
              <a:defRPr sz="800"/>
            </a:lvl1pPr>
          </a:lstStyle>
          <a:p>
            <a:fld id="{07D95765-9238-4539-8776-CCC95D219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94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95765-9238-4539-8776-CCC95D2194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1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65860" y="3118104"/>
            <a:ext cx="1321308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31720" y="5632704"/>
            <a:ext cx="1088136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chemeClr val="bg1"/>
                </a:solidFill>
                <a:latin typeface="Futura Std Medium"/>
                <a:cs typeface="Futura Std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231F20"/>
                </a:solidFill>
                <a:latin typeface="Futura Std Medium"/>
                <a:cs typeface="Futura Std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chemeClr val="bg1"/>
                </a:solidFill>
                <a:latin typeface="Futura Std Medium"/>
                <a:cs typeface="Futura Std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77240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005572" y="2313432"/>
            <a:ext cx="6761988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chemeClr val="bg1"/>
                </a:solidFill>
                <a:latin typeface="Futura Std Medium"/>
                <a:cs typeface="Futura Std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69136" y="950294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ln w="24892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433271" y="9490494"/>
            <a:ext cx="0" cy="176530"/>
          </a:xfrm>
          <a:custGeom>
            <a:avLst/>
            <a:gdLst/>
            <a:ahLst/>
            <a:cxnLst/>
            <a:rect l="l" t="t" r="r" b="b"/>
            <a:pathLst>
              <a:path h="176529">
                <a:moveTo>
                  <a:pt x="0" y="0"/>
                </a:moveTo>
                <a:lnTo>
                  <a:pt x="0" y="176098"/>
                </a:lnTo>
              </a:path>
            </a:pathLst>
          </a:custGeom>
          <a:ln w="26669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446606" y="9502940"/>
            <a:ext cx="111760" cy="0"/>
          </a:xfrm>
          <a:custGeom>
            <a:avLst/>
            <a:gdLst/>
            <a:ahLst/>
            <a:cxnLst/>
            <a:rect l="l" t="t" r="r" b="b"/>
            <a:pathLst>
              <a:path w="111759">
                <a:moveTo>
                  <a:pt x="0" y="0"/>
                </a:moveTo>
                <a:lnTo>
                  <a:pt x="111760" y="0"/>
                </a:lnTo>
              </a:path>
            </a:pathLst>
          </a:custGeom>
          <a:ln w="24892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571701" y="9490494"/>
            <a:ext cx="0" cy="176530"/>
          </a:xfrm>
          <a:custGeom>
            <a:avLst/>
            <a:gdLst/>
            <a:ahLst/>
            <a:cxnLst/>
            <a:rect l="l" t="t" r="r" b="b"/>
            <a:pathLst>
              <a:path h="176529">
                <a:moveTo>
                  <a:pt x="0" y="0"/>
                </a:moveTo>
                <a:lnTo>
                  <a:pt x="0" y="176098"/>
                </a:lnTo>
              </a:path>
            </a:pathLst>
          </a:custGeom>
          <a:ln w="26669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585036" y="950294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800" y="0"/>
                </a:lnTo>
              </a:path>
            </a:pathLst>
          </a:custGeom>
          <a:ln w="24892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286795" y="9490494"/>
            <a:ext cx="0" cy="176530"/>
          </a:xfrm>
          <a:custGeom>
            <a:avLst/>
            <a:gdLst/>
            <a:ahLst/>
            <a:cxnLst/>
            <a:rect l="l" t="t" r="r" b="b"/>
            <a:pathLst>
              <a:path h="176529">
                <a:moveTo>
                  <a:pt x="0" y="0"/>
                </a:moveTo>
                <a:lnTo>
                  <a:pt x="0" y="176098"/>
                </a:lnTo>
              </a:path>
            </a:pathLst>
          </a:custGeom>
          <a:ln w="26835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014806" y="9490494"/>
            <a:ext cx="0" cy="176530"/>
          </a:xfrm>
          <a:custGeom>
            <a:avLst/>
            <a:gdLst/>
            <a:ahLst/>
            <a:cxnLst/>
            <a:rect l="l" t="t" r="r" b="b"/>
            <a:pathLst>
              <a:path h="176529">
                <a:moveTo>
                  <a:pt x="0" y="0"/>
                </a:moveTo>
                <a:lnTo>
                  <a:pt x="0" y="176098"/>
                </a:lnTo>
              </a:path>
            </a:pathLst>
          </a:custGeom>
          <a:ln w="27940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28776" y="9654267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40" y="0"/>
                </a:lnTo>
              </a:path>
            </a:pathLst>
          </a:custGeom>
          <a:ln w="24650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095451" y="9557486"/>
            <a:ext cx="0" cy="109220"/>
          </a:xfrm>
          <a:custGeom>
            <a:avLst/>
            <a:gdLst/>
            <a:ahLst/>
            <a:cxnLst/>
            <a:rect l="l" t="t" r="r" b="b"/>
            <a:pathLst>
              <a:path h="109220">
                <a:moveTo>
                  <a:pt x="0" y="0"/>
                </a:moveTo>
                <a:lnTo>
                  <a:pt x="0" y="109105"/>
                </a:lnTo>
              </a:path>
            </a:pathLst>
          </a:custGeom>
          <a:ln w="26669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108786" y="9654267"/>
            <a:ext cx="5334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40" y="0"/>
                </a:lnTo>
              </a:path>
            </a:pathLst>
          </a:custGeom>
          <a:ln w="24650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176096" y="9490494"/>
            <a:ext cx="0" cy="176530"/>
          </a:xfrm>
          <a:custGeom>
            <a:avLst/>
            <a:gdLst/>
            <a:ahLst/>
            <a:cxnLst/>
            <a:rect l="l" t="t" r="r" b="b"/>
            <a:pathLst>
              <a:path h="176529">
                <a:moveTo>
                  <a:pt x="0" y="0"/>
                </a:moveTo>
                <a:lnTo>
                  <a:pt x="0" y="176098"/>
                </a:lnTo>
              </a:path>
            </a:pathLst>
          </a:custGeom>
          <a:ln w="27940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580345" y="9490494"/>
            <a:ext cx="0" cy="176530"/>
          </a:xfrm>
          <a:custGeom>
            <a:avLst/>
            <a:gdLst/>
            <a:ahLst/>
            <a:cxnLst/>
            <a:rect l="l" t="t" r="r" b="b"/>
            <a:pathLst>
              <a:path h="176529">
                <a:moveTo>
                  <a:pt x="0" y="0"/>
                </a:moveTo>
                <a:lnTo>
                  <a:pt x="0" y="176098"/>
                </a:lnTo>
              </a:path>
            </a:pathLst>
          </a:custGeom>
          <a:ln w="26835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593763" y="9578130"/>
            <a:ext cx="111760" cy="0"/>
          </a:xfrm>
          <a:custGeom>
            <a:avLst/>
            <a:gdLst/>
            <a:ahLst/>
            <a:cxnLst/>
            <a:rect l="l" t="t" r="r" b="b"/>
            <a:pathLst>
              <a:path w="111759">
                <a:moveTo>
                  <a:pt x="0" y="0"/>
                </a:moveTo>
                <a:lnTo>
                  <a:pt x="111544" y="0"/>
                </a:lnTo>
              </a:path>
            </a:pathLst>
          </a:custGeom>
          <a:ln w="25946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718731" y="9490494"/>
            <a:ext cx="0" cy="176530"/>
          </a:xfrm>
          <a:custGeom>
            <a:avLst/>
            <a:gdLst/>
            <a:ahLst/>
            <a:cxnLst/>
            <a:rect l="l" t="t" r="r" b="b"/>
            <a:pathLst>
              <a:path h="176529">
                <a:moveTo>
                  <a:pt x="0" y="0"/>
                </a:moveTo>
                <a:lnTo>
                  <a:pt x="0" y="176098"/>
                </a:lnTo>
              </a:path>
            </a:pathLst>
          </a:custGeom>
          <a:ln w="26847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821131" y="9490456"/>
            <a:ext cx="0" cy="176530"/>
          </a:xfrm>
          <a:custGeom>
            <a:avLst/>
            <a:gdLst/>
            <a:ahLst/>
            <a:cxnLst/>
            <a:rect l="l" t="t" r="r" b="b"/>
            <a:pathLst>
              <a:path h="176529">
                <a:moveTo>
                  <a:pt x="0" y="0"/>
                </a:moveTo>
                <a:lnTo>
                  <a:pt x="0" y="176098"/>
                </a:lnTo>
              </a:path>
            </a:pathLst>
          </a:custGeom>
          <a:ln w="26670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834466" y="9502787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900" y="0"/>
                </a:lnTo>
              </a:path>
            </a:pathLst>
          </a:custGeom>
          <a:ln w="24663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834783" y="9578028"/>
            <a:ext cx="80010" cy="0"/>
          </a:xfrm>
          <a:custGeom>
            <a:avLst/>
            <a:gdLst/>
            <a:ahLst/>
            <a:cxnLst/>
            <a:rect l="l" t="t" r="r" b="b"/>
            <a:pathLst>
              <a:path w="80009">
                <a:moveTo>
                  <a:pt x="0" y="0"/>
                </a:moveTo>
                <a:lnTo>
                  <a:pt x="79781" y="0"/>
                </a:lnTo>
              </a:path>
            </a:pathLst>
          </a:custGeom>
          <a:ln w="24650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834783" y="9654222"/>
            <a:ext cx="89535" cy="0"/>
          </a:xfrm>
          <a:custGeom>
            <a:avLst/>
            <a:gdLst/>
            <a:ahLst/>
            <a:cxnLst/>
            <a:rect l="l" t="t" r="r" b="b"/>
            <a:pathLst>
              <a:path w="89534">
                <a:moveTo>
                  <a:pt x="0" y="0"/>
                </a:moveTo>
                <a:lnTo>
                  <a:pt x="88925" y="0"/>
                </a:lnTo>
              </a:path>
            </a:pathLst>
          </a:custGeom>
          <a:ln w="24663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20538" y="647700"/>
            <a:ext cx="8745855" cy="3263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chemeClr val="bg1"/>
                </a:solidFill>
                <a:latin typeface="Futura Std Medium"/>
                <a:cs typeface="Futura Std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23084" y="4013200"/>
            <a:ext cx="11898630" cy="322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231F20"/>
                </a:solidFill>
                <a:latin typeface="Futura Std Medium"/>
                <a:cs typeface="Futura Std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285232" y="9354312"/>
            <a:ext cx="4974336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77240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92256" y="9354312"/>
            <a:ext cx="3575304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9.png"/><Relationship Id="rId21" Type="http://schemas.openxmlformats.org/officeDocument/2006/relationships/image" Target="../media/image60.png"/><Relationship Id="rId22" Type="http://schemas.openxmlformats.org/officeDocument/2006/relationships/image" Target="../media/image61.png"/><Relationship Id="rId23" Type="http://schemas.openxmlformats.org/officeDocument/2006/relationships/image" Target="../media/image62.png"/><Relationship Id="rId24" Type="http://schemas.openxmlformats.org/officeDocument/2006/relationships/image" Target="../media/image63.png"/><Relationship Id="rId25" Type="http://schemas.openxmlformats.org/officeDocument/2006/relationships/image" Target="../media/image64.png"/><Relationship Id="rId26" Type="http://schemas.openxmlformats.org/officeDocument/2006/relationships/image" Target="../media/image65.png"/><Relationship Id="rId27" Type="http://schemas.openxmlformats.org/officeDocument/2006/relationships/image" Target="../media/image66.png"/><Relationship Id="rId28" Type="http://schemas.openxmlformats.org/officeDocument/2006/relationships/image" Target="../media/image67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30" Type="http://schemas.openxmlformats.org/officeDocument/2006/relationships/image" Target="../media/image69.png"/><Relationship Id="rId31" Type="http://schemas.openxmlformats.org/officeDocument/2006/relationships/image" Target="../media/image70.png"/><Relationship Id="rId32" Type="http://schemas.openxmlformats.org/officeDocument/2006/relationships/image" Target="../media/image71.png"/><Relationship Id="rId9" Type="http://schemas.openxmlformats.org/officeDocument/2006/relationships/image" Target="../media/image48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33" Type="http://schemas.openxmlformats.org/officeDocument/2006/relationships/image" Target="../media/image72.png"/><Relationship Id="rId34" Type="http://schemas.openxmlformats.org/officeDocument/2006/relationships/image" Target="../media/image73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image" Target="../media/image55.png"/><Relationship Id="rId17" Type="http://schemas.openxmlformats.org/officeDocument/2006/relationships/image" Target="../media/image56.png"/><Relationship Id="rId18" Type="http://schemas.openxmlformats.org/officeDocument/2006/relationships/image" Target="../media/image57.png"/><Relationship Id="rId1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9" Type="http://schemas.openxmlformats.org/officeDocument/2006/relationships/image" Target="../media/image12.jpg"/><Relationship Id="rId10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openxmlformats.org/officeDocument/2006/relationships/video" Target="NULL" TargetMode="External"/><Relationship Id="rId2" Type="http://schemas.microsoft.com/office/2007/relationships/media" Target="../media/media1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Relationship Id="rId3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446" y="0"/>
            <a:ext cx="15556738" cy="100977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990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2018 WASLA CONFERENCE</a:t>
            </a:r>
            <a:endParaRPr lang="en-US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15240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Helvetica"/>
                <a:cs typeface="Helvetica"/>
              </a:rPr>
              <a:t>RESONATE / DISSONATE</a:t>
            </a:r>
            <a:endParaRPr lang="en-US" sz="60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2667000"/>
            <a:ext cx="7010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FFFFFF"/>
                </a:solidFill>
                <a:latin typeface="Helvetica"/>
                <a:cs typeface="Helvetica"/>
              </a:rPr>
              <a:t>The challenges and potential of designing with urban water</a:t>
            </a:r>
            <a:endParaRPr lang="en-US" sz="3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69342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MODERATOR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7543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PANELISTS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6934200"/>
            <a:ext cx="815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Nancy Chan, Urban Designer, Hewitt</a:t>
            </a:r>
          </a:p>
          <a:p>
            <a:endParaRPr lang="en-US" sz="2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Jake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Woland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, Sr. Associate Landscape Architect, Hewitt</a:t>
            </a:r>
          </a:p>
          <a:p>
            <a:endParaRPr lang="en-US" sz="2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Molly Freed, Policy Coordinator, The Living Future Institute</a:t>
            </a:r>
          </a:p>
          <a:p>
            <a:endParaRPr lang="en-US" sz="2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Brook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Jacksha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, Principal, Navix Engineering</a:t>
            </a:r>
            <a:endParaRPr lang="en-US" sz="2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0"/>
            <a:ext cx="9425559" cy="8983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55480" y="0"/>
            <a:ext cx="5989320" cy="8960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34348" y="9282659"/>
            <a:ext cx="7109652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Pre-Stormwater Code and Green</a:t>
            </a:r>
            <a:r>
              <a:rPr sz="3000" b="0" spc="-100" dirty="0">
                <a:solidFill>
                  <a:srgbClr val="003D5F"/>
                </a:solidFill>
                <a:latin typeface="Helvetica"/>
                <a:cs typeface="Helvetica"/>
              </a:rPr>
              <a:t> </a:t>
            </a: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Factor</a:t>
            </a:r>
            <a:endParaRPr sz="3000" dirty="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249531" y="9359900"/>
            <a:ext cx="414286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55" dirty="0">
                <a:solidFill>
                  <a:srgbClr val="231F20"/>
                </a:solidFill>
                <a:latin typeface="Helvetica"/>
                <a:cs typeface="Helvetica"/>
              </a:rPr>
              <a:t>2007 </a:t>
            </a:r>
            <a:r>
              <a:rPr sz="1800" b="0" i="1" spc="60" dirty="0">
                <a:solidFill>
                  <a:srgbClr val="231F20"/>
                </a:solidFill>
                <a:latin typeface="Helvetica"/>
                <a:cs typeface="Helvetica"/>
              </a:rPr>
              <a:t>Mural </a:t>
            </a:r>
            <a:r>
              <a:rPr sz="1800" b="0" i="1" spc="75" dirty="0">
                <a:solidFill>
                  <a:srgbClr val="231F20"/>
                </a:solidFill>
                <a:latin typeface="Helvetica"/>
                <a:cs typeface="Helvetica"/>
              </a:rPr>
              <a:t>Apartments, </a:t>
            </a:r>
            <a:r>
              <a:rPr sz="1800" b="0" i="1" spc="65" dirty="0">
                <a:solidFill>
                  <a:srgbClr val="231F20"/>
                </a:solidFill>
                <a:latin typeface="Helvetica"/>
                <a:cs typeface="Helvetica"/>
              </a:rPr>
              <a:t>Seattle,</a:t>
            </a:r>
            <a:r>
              <a:rPr sz="1800" b="0" i="1" spc="625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25" dirty="0">
                <a:solidFill>
                  <a:srgbClr val="231F20"/>
                </a:solidFill>
                <a:latin typeface="Helvetica"/>
                <a:cs typeface="Helvetica"/>
              </a:rPr>
              <a:t>WA</a:t>
            </a:r>
            <a:endParaRPr sz="18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95688" y="4366259"/>
            <a:ext cx="4290110" cy="4616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95688" y="475487"/>
            <a:ext cx="6449110" cy="37784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34349" y="9282659"/>
            <a:ext cx="26138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Green</a:t>
            </a:r>
            <a:r>
              <a:rPr sz="3000" b="0" spc="-100" dirty="0">
                <a:solidFill>
                  <a:srgbClr val="003D5F"/>
                </a:solidFill>
                <a:latin typeface="Helvetica"/>
                <a:cs typeface="Helvetica"/>
              </a:rPr>
              <a:t> </a:t>
            </a: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Factor</a:t>
            </a:r>
            <a:endParaRPr sz="3000" dirty="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4938" y="9359900"/>
            <a:ext cx="492986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55" dirty="0">
                <a:solidFill>
                  <a:srgbClr val="231F20"/>
                </a:solidFill>
                <a:latin typeface="Helvetica"/>
                <a:cs typeface="Helvetica"/>
              </a:rPr>
              <a:t>2010 </a:t>
            </a:r>
            <a:r>
              <a:rPr sz="1800" b="0" i="1" spc="75" dirty="0">
                <a:solidFill>
                  <a:srgbClr val="231F20"/>
                </a:solidFill>
                <a:latin typeface="Helvetica"/>
                <a:cs typeface="Helvetica"/>
              </a:rPr>
              <a:t>Greenhouse Apartments </a:t>
            </a:r>
            <a:r>
              <a:rPr sz="1800" b="0" i="1" spc="65" dirty="0">
                <a:solidFill>
                  <a:srgbClr val="231F20"/>
                </a:solidFill>
                <a:latin typeface="Helvetica"/>
                <a:cs typeface="Helvetica"/>
              </a:rPr>
              <a:t>Seattle,</a:t>
            </a:r>
            <a:r>
              <a:rPr sz="1800" b="0" i="1" spc="625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25" dirty="0">
                <a:solidFill>
                  <a:srgbClr val="231F20"/>
                </a:solidFill>
                <a:latin typeface="Helvetica"/>
                <a:cs typeface="Helvetica"/>
              </a:rPr>
              <a:t>WA</a:t>
            </a:r>
            <a:endParaRPr sz="1800" dirty="0">
              <a:latin typeface="Helvetica"/>
              <a:cs typeface="Helvetic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0" y="0"/>
            <a:ext cx="9015107" cy="5982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88586" y="6050279"/>
            <a:ext cx="4414202" cy="2932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98662" y="6050279"/>
            <a:ext cx="2400312" cy="2932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0"/>
            <a:ext cx="5950800" cy="89927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76683" y="0"/>
            <a:ext cx="9468116" cy="89800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34349" y="9282659"/>
            <a:ext cx="68810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Stormwater Code- Max Extent</a:t>
            </a:r>
            <a:r>
              <a:rPr sz="3000" b="0" spc="-100" dirty="0">
                <a:solidFill>
                  <a:srgbClr val="003D5F"/>
                </a:solidFill>
                <a:latin typeface="Helvetica"/>
                <a:cs typeface="Helvetica"/>
              </a:rPr>
              <a:t> </a:t>
            </a: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Feasible</a:t>
            </a:r>
            <a:endParaRPr sz="3000" dirty="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248161" y="9359900"/>
            <a:ext cx="429663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55" dirty="0">
                <a:solidFill>
                  <a:srgbClr val="231F20"/>
                </a:solidFill>
                <a:latin typeface="Helvetica"/>
                <a:cs typeface="Helvetica"/>
              </a:rPr>
              <a:t>2014 </a:t>
            </a:r>
            <a:r>
              <a:rPr sz="1800" b="0" i="1" spc="60" dirty="0">
                <a:solidFill>
                  <a:srgbClr val="231F20"/>
                </a:solidFill>
                <a:latin typeface="Helvetica"/>
                <a:cs typeface="Helvetica"/>
              </a:rPr>
              <a:t>Block </a:t>
            </a:r>
            <a:r>
              <a:rPr sz="1800" b="0" i="1" spc="35" dirty="0">
                <a:solidFill>
                  <a:srgbClr val="231F20"/>
                </a:solidFill>
                <a:latin typeface="Helvetica"/>
                <a:cs typeface="Helvetica"/>
              </a:rPr>
              <a:t>44 </a:t>
            </a:r>
            <a:r>
              <a:rPr sz="1800" b="0" i="1" spc="65" dirty="0">
                <a:solidFill>
                  <a:srgbClr val="231F20"/>
                </a:solidFill>
                <a:latin typeface="Helvetica"/>
                <a:cs typeface="Helvetica"/>
              </a:rPr>
              <a:t>Amazon, Seattle, </a:t>
            </a:r>
            <a:r>
              <a:rPr sz="1800" b="0" i="1" spc="185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25" dirty="0">
                <a:solidFill>
                  <a:srgbClr val="231F20"/>
                </a:solidFill>
                <a:latin typeface="Helvetica"/>
                <a:cs typeface="Helvetica"/>
              </a:rPr>
              <a:t>WA</a:t>
            </a:r>
            <a:endParaRPr sz="18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65288" y="3511257"/>
            <a:ext cx="8179511" cy="54961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0" y="0"/>
            <a:ext cx="7262393" cy="9013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65288" y="0"/>
            <a:ext cx="5225376" cy="34121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351478" y="9359900"/>
            <a:ext cx="619332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55" dirty="0">
                <a:solidFill>
                  <a:srgbClr val="231F20"/>
                </a:solidFill>
                <a:latin typeface="Helvetica"/>
                <a:cs typeface="Helvetica"/>
              </a:rPr>
              <a:t>2016</a:t>
            </a:r>
            <a:r>
              <a:rPr sz="1800" b="1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50" dirty="0">
                <a:solidFill>
                  <a:srgbClr val="231F20"/>
                </a:solidFill>
                <a:latin typeface="Helvetica"/>
                <a:cs typeface="Helvetica"/>
              </a:rPr>
              <a:t>The</a:t>
            </a:r>
            <a:r>
              <a:rPr sz="1800" b="0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65" dirty="0">
                <a:solidFill>
                  <a:srgbClr val="231F20"/>
                </a:solidFill>
                <a:latin typeface="Helvetica"/>
                <a:cs typeface="Helvetica"/>
              </a:rPr>
              <a:t>Douglas</a:t>
            </a:r>
            <a:r>
              <a:rPr sz="1800" b="0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50" dirty="0">
                <a:solidFill>
                  <a:srgbClr val="231F20"/>
                </a:solidFill>
                <a:latin typeface="Helvetica"/>
                <a:cs typeface="Helvetica"/>
              </a:rPr>
              <a:t>and</a:t>
            </a:r>
            <a:r>
              <a:rPr sz="1800" b="0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60" dirty="0">
                <a:solidFill>
                  <a:srgbClr val="231F20"/>
                </a:solidFill>
                <a:latin typeface="Helvetica"/>
                <a:cs typeface="Helvetica"/>
              </a:rPr>
              <a:t>James</a:t>
            </a:r>
            <a:r>
              <a:rPr sz="1800" b="0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60" dirty="0">
                <a:solidFill>
                  <a:srgbClr val="231F20"/>
                </a:solidFill>
                <a:latin typeface="Helvetica"/>
                <a:cs typeface="Helvetica"/>
              </a:rPr>
              <a:t>Court</a:t>
            </a:r>
            <a:r>
              <a:rPr sz="1800" b="0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60" dirty="0">
                <a:solidFill>
                  <a:srgbClr val="231F20"/>
                </a:solidFill>
                <a:latin typeface="Helvetica"/>
                <a:cs typeface="Helvetica"/>
              </a:rPr>
              <a:t>Park,</a:t>
            </a:r>
            <a:r>
              <a:rPr sz="1800" b="0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65" dirty="0">
                <a:solidFill>
                  <a:srgbClr val="231F20"/>
                </a:solidFill>
                <a:latin typeface="Helvetica"/>
                <a:cs typeface="Helvetica"/>
              </a:rPr>
              <a:t>Seattle,</a:t>
            </a:r>
            <a:r>
              <a:rPr sz="1800" b="0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25" dirty="0">
                <a:solidFill>
                  <a:srgbClr val="231F20"/>
                </a:solidFill>
                <a:latin typeface="Helvetica"/>
                <a:cs typeface="Helvetica"/>
              </a:rPr>
              <a:t>WA</a:t>
            </a:r>
            <a:endParaRPr sz="1800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34348" y="9282659"/>
            <a:ext cx="26900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Holistic</a:t>
            </a:r>
            <a:r>
              <a:rPr sz="3000" b="0" spc="-100" dirty="0">
                <a:solidFill>
                  <a:srgbClr val="003D5F"/>
                </a:solidFill>
                <a:latin typeface="Helvetica"/>
                <a:cs typeface="Helvetica"/>
              </a:rPr>
              <a:t> </a:t>
            </a: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Design</a:t>
            </a:r>
            <a:endParaRPr sz="3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65288" y="3511257"/>
            <a:ext cx="8179511" cy="54961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0" y="0"/>
            <a:ext cx="7262393" cy="9013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65288" y="0"/>
            <a:ext cx="5225376" cy="34121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351478" y="9359900"/>
            <a:ext cx="619332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55" dirty="0">
                <a:solidFill>
                  <a:srgbClr val="231F20"/>
                </a:solidFill>
                <a:latin typeface="Helvetica"/>
                <a:cs typeface="Helvetica"/>
              </a:rPr>
              <a:t>2016</a:t>
            </a:r>
            <a:r>
              <a:rPr sz="1800" b="1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50" dirty="0">
                <a:solidFill>
                  <a:srgbClr val="231F20"/>
                </a:solidFill>
                <a:latin typeface="Helvetica"/>
                <a:cs typeface="Helvetica"/>
              </a:rPr>
              <a:t>The</a:t>
            </a:r>
            <a:r>
              <a:rPr sz="1800" b="0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65" dirty="0">
                <a:solidFill>
                  <a:srgbClr val="231F20"/>
                </a:solidFill>
                <a:latin typeface="Helvetica"/>
                <a:cs typeface="Helvetica"/>
              </a:rPr>
              <a:t>Douglas</a:t>
            </a:r>
            <a:r>
              <a:rPr sz="1800" b="0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50" dirty="0">
                <a:solidFill>
                  <a:srgbClr val="231F20"/>
                </a:solidFill>
                <a:latin typeface="Helvetica"/>
                <a:cs typeface="Helvetica"/>
              </a:rPr>
              <a:t>and</a:t>
            </a:r>
            <a:r>
              <a:rPr sz="1800" b="0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60" dirty="0">
                <a:solidFill>
                  <a:srgbClr val="231F20"/>
                </a:solidFill>
                <a:latin typeface="Helvetica"/>
                <a:cs typeface="Helvetica"/>
              </a:rPr>
              <a:t>James</a:t>
            </a:r>
            <a:r>
              <a:rPr sz="1800" b="0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60" dirty="0">
                <a:solidFill>
                  <a:srgbClr val="231F20"/>
                </a:solidFill>
                <a:latin typeface="Helvetica"/>
                <a:cs typeface="Helvetica"/>
              </a:rPr>
              <a:t>Court</a:t>
            </a:r>
            <a:r>
              <a:rPr sz="1800" b="0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60" dirty="0">
                <a:solidFill>
                  <a:srgbClr val="231F20"/>
                </a:solidFill>
                <a:latin typeface="Helvetica"/>
                <a:cs typeface="Helvetica"/>
              </a:rPr>
              <a:t>Park,</a:t>
            </a:r>
            <a:r>
              <a:rPr sz="1800" b="0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65" dirty="0">
                <a:solidFill>
                  <a:srgbClr val="231F20"/>
                </a:solidFill>
                <a:latin typeface="Helvetica"/>
                <a:cs typeface="Helvetica"/>
              </a:rPr>
              <a:t>Seattle,</a:t>
            </a:r>
            <a:r>
              <a:rPr sz="1800" b="0" i="1" spc="2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25" dirty="0">
                <a:solidFill>
                  <a:srgbClr val="231F20"/>
                </a:solidFill>
                <a:latin typeface="Helvetica"/>
                <a:cs typeface="Helvetica"/>
              </a:rPr>
              <a:t>WA</a:t>
            </a:r>
            <a:endParaRPr sz="1800" dirty="0">
              <a:latin typeface="Helvetica"/>
              <a:cs typeface="Helvetic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81743" y="4912646"/>
            <a:ext cx="6163310" cy="2037080"/>
          </a:xfrm>
          <a:custGeom>
            <a:avLst/>
            <a:gdLst/>
            <a:ahLst/>
            <a:cxnLst/>
            <a:rect l="l" t="t" r="r" b="b"/>
            <a:pathLst>
              <a:path w="6163309" h="2037079">
                <a:moveTo>
                  <a:pt x="0" y="2036793"/>
                </a:moveTo>
                <a:lnTo>
                  <a:pt x="6163056" y="0"/>
                </a:lnTo>
              </a:path>
            </a:pathLst>
          </a:custGeom>
          <a:ln w="63500">
            <a:solidFill>
              <a:srgbClr val="FFF2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05088" y="4030887"/>
            <a:ext cx="6840220" cy="1931035"/>
          </a:xfrm>
          <a:custGeom>
            <a:avLst/>
            <a:gdLst/>
            <a:ahLst/>
            <a:cxnLst/>
            <a:rect l="l" t="t" r="r" b="b"/>
            <a:pathLst>
              <a:path w="6840219" h="1931035">
                <a:moveTo>
                  <a:pt x="0" y="1931000"/>
                </a:moveTo>
                <a:lnTo>
                  <a:pt x="6839711" y="0"/>
                </a:lnTo>
              </a:path>
            </a:pathLst>
          </a:custGeom>
          <a:ln w="63499">
            <a:solidFill>
              <a:srgbClr val="FFF2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34348" y="9282659"/>
            <a:ext cx="26900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Holistic</a:t>
            </a:r>
            <a:r>
              <a:rPr sz="3000" b="0" spc="-100" dirty="0">
                <a:solidFill>
                  <a:srgbClr val="003D5F"/>
                </a:solidFill>
                <a:latin typeface="Helvetica"/>
                <a:cs typeface="Helvetica"/>
              </a:rPr>
              <a:t> </a:t>
            </a: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Design</a:t>
            </a:r>
            <a:endParaRPr sz="3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877328"/>
            <a:ext cx="10279608" cy="73294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34348" y="9282659"/>
            <a:ext cx="45188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Collaborative</a:t>
            </a:r>
            <a:r>
              <a:rPr sz="3000" b="0" spc="-100" dirty="0">
                <a:solidFill>
                  <a:srgbClr val="003D5F"/>
                </a:solidFill>
                <a:latin typeface="Helvetica"/>
                <a:cs typeface="Helvetica"/>
              </a:rPr>
              <a:t> </a:t>
            </a: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Opportunity</a:t>
            </a:r>
            <a:endParaRPr sz="3000" dirty="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91137" y="9359900"/>
            <a:ext cx="425366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55" dirty="0">
                <a:solidFill>
                  <a:srgbClr val="231F20"/>
                </a:solidFill>
                <a:latin typeface="Helvetica"/>
                <a:cs typeface="Helvetica"/>
              </a:rPr>
              <a:t>2016 </a:t>
            </a:r>
            <a:r>
              <a:rPr sz="1800" b="0" i="1" spc="50" dirty="0">
                <a:solidFill>
                  <a:srgbClr val="231F20"/>
                </a:solidFill>
                <a:latin typeface="Helvetica"/>
                <a:cs typeface="Helvetica"/>
              </a:rPr>
              <a:t>8th </a:t>
            </a:r>
            <a:r>
              <a:rPr sz="1800" b="0" i="1" dirty="0">
                <a:solidFill>
                  <a:srgbClr val="231F20"/>
                </a:solidFill>
                <a:latin typeface="Helvetica"/>
                <a:cs typeface="Helvetica"/>
              </a:rPr>
              <a:t>&amp;  </a:t>
            </a:r>
            <a:r>
              <a:rPr sz="1800" b="0" i="1" spc="75" dirty="0">
                <a:solidFill>
                  <a:srgbClr val="231F20"/>
                </a:solidFill>
                <a:latin typeface="Helvetica"/>
                <a:cs typeface="Helvetica"/>
              </a:rPr>
              <a:t>Republican, </a:t>
            </a:r>
            <a:r>
              <a:rPr sz="1800" b="0" i="1" spc="65" dirty="0">
                <a:solidFill>
                  <a:srgbClr val="231F20"/>
                </a:solidFill>
                <a:latin typeface="Helvetica"/>
                <a:cs typeface="Helvetica"/>
              </a:rPr>
              <a:t>Seattle,</a:t>
            </a:r>
            <a:r>
              <a:rPr sz="1800" b="0" i="1" spc="3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25" dirty="0">
                <a:solidFill>
                  <a:srgbClr val="231F20"/>
                </a:solidFill>
                <a:latin typeface="Helvetica"/>
                <a:cs typeface="Helvetica"/>
              </a:rPr>
              <a:t>WA</a:t>
            </a:r>
            <a:endParaRPr sz="1800" dirty="0"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351007" y="868832"/>
            <a:ext cx="5193792" cy="3481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51007" y="4416704"/>
            <a:ext cx="5193792" cy="37900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946645"/>
            <a:ext cx="7129399" cy="68987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16140" y="954163"/>
            <a:ext cx="8328659" cy="6892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34348" y="9282659"/>
            <a:ext cx="46712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Collaborative</a:t>
            </a:r>
            <a:r>
              <a:rPr sz="3000" b="0" spc="-100" dirty="0">
                <a:solidFill>
                  <a:srgbClr val="003D5F"/>
                </a:solidFill>
                <a:latin typeface="Helvetica"/>
                <a:cs typeface="Helvetica"/>
              </a:rPr>
              <a:t> </a:t>
            </a: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Opportunity</a:t>
            </a:r>
            <a:endParaRPr sz="3000" dirty="0">
              <a:latin typeface="Helvetica"/>
              <a:cs typeface="Helvetic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73598" y="9359900"/>
            <a:ext cx="359500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55" dirty="0">
                <a:solidFill>
                  <a:srgbClr val="231F20"/>
                </a:solidFill>
                <a:latin typeface="Helvetica"/>
                <a:cs typeface="Helvetica"/>
              </a:rPr>
              <a:t>2016 </a:t>
            </a:r>
            <a:r>
              <a:rPr sz="1800" b="0" i="1" spc="50" dirty="0">
                <a:solidFill>
                  <a:srgbClr val="231F20"/>
                </a:solidFill>
                <a:latin typeface="Helvetica"/>
                <a:cs typeface="Helvetica"/>
              </a:rPr>
              <a:t>The Eleanor, </a:t>
            </a:r>
            <a:r>
              <a:rPr sz="1800" b="0" i="1" spc="65" dirty="0">
                <a:solidFill>
                  <a:srgbClr val="231F20"/>
                </a:solidFill>
                <a:latin typeface="Helvetica"/>
                <a:cs typeface="Helvetica"/>
              </a:rPr>
              <a:t>Seattle,</a:t>
            </a:r>
            <a:r>
              <a:rPr sz="1800" b="0" i="1" spc="615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25" dirty="0">
                <a:solidFill>
                  <a:srgbClr val="231F20"/>
                </a:solidFill>
                <a:latin typeface="Helvetica"/>
                <a:cs typeface="Helvetica"/>
              </a:rPr>
              <a:t>WA</a:t>
            </a:r>
            <a:endParaRPr sz="18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" y="4490021"/>
            <a:ext cx="6310363" cy="36862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34348" y="9282659"/>
            <a:ext cx="60428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New Stormwater Code and</a:t>
            </a:r>
            <a:r>
              <a:rPr sz="3000" b="0" spc="-100" dirty="0">
                <a:solidFill>
                  <a:srgbClr val="003D5F"/>
                </a:solidFill>
                <a:latin typeface="Helvetica"/>
                <a:cs typeface="Helvetica"/>
              </a:rPr>
              <a:t> </a:t>
            </a: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Beyond</a:t>
            </a:r>
            <a:endParaRPr sz="3000" dirty="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11994" y="9359900"/>
            <a:ext cx="568040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55" dirty="0">
                <a:solidFill>
                  <a:srgbClr val="231F20"/>
                </a:solidFill>
                <a:latin typeface="Helvetica"/>
                <a:cs typeface="Helvetica"/>
              </a:rPr>
              <a:t>Open 2019 </a:t>
            </a:r>
            <a:r>
              <a:rPr sz="1800" b="0" i="1" spc="75" dirty="0">
                <a:solidFill>
                  <a:srgbClr val="231F20"/>
                </a:solidFill>
                <a:latin typeface="Helvetica"/>
                <a:cs typeface="Helvetica"/>
              </a:rPr>
              <a:t>Lakefront </a:t>
            </a:r>
            <a:r>
              <a:rPr sz="1800" b="0" i="1" spc="65" dirty="0">
                <a:solidFill>
                  <a:srgbClr val="231F20"/>
                </a:solidFill>
                <a:latin typeface="Helvetica"/>
                <a:cs typeface="Helvetica"/>
              </a:rPr>
              <a:t>Blocks- Google, Seattle, </a:t>
            </a:r>
            <a:r>
              <a:rPr sz="1800" b="0" i="1" spc="25" dirty="0" smtClean="0">
                <a:solidFill>
                  <a:srgbClr val="231F20"/>
                </a:solidFill>
                <a:latin typeface="Helvetica"/>
                <a:cs typeface="Helvetica"/>
              </a:rPr>
              <a:t>WA</a:t>
            </a:r>
            <a:endParaRPr sz="1800" dirty="0"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23659" y="1043939"/>
            <a:ext cx="9121140" cy="7132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2523" y="3225520"/>
            <a:ext cx="5500776" cy="1122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09450" y="2993148"/>
            <a:ext cx="673836" cy="182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47677" y="2987332"/>
            <a:ext cx="535609" cy="1664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16380" y="1950008"/>
            <a:ext cx="2524874" cy="1286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04631" y="2468117"/>
            <a:ext cx="195973" cy="680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39286" y="2149005"/>
            <a:ext cx="13563" cy="2917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60559" y="1947926"/>
            <a:ext cx="196773" cy="988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2523" y="3359823"/>
            <a:ext cx="936129" cy="857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67045" y="2908960"/>
            <a:ext cx="280631" cy="968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86160" y="2913799"/>
            <a:ext cx="111760" cy="101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52849" y="2022424"/>
            <a:ext cx="1611871" cy="89018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19199" y="2781833"/>
            <a:ext cx="3009" cy="7964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19199" y="2466467"/>
            <a:ext cx="485432" cy="24303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57333" y="2046744"/>
            <a:ext cx="81953" cy="1022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00605" y="1992642"/>
            <a:ext cx="1431315" cy="5333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3455" y="1476870"/>
            <a:ext cx="5688330" cy="2847340"/>
          </a:xfrm>
          <a:custGeom>
            <a:avLst/>
            <a:gdLst/>
            <a:ahLst/>
            <a:cxnLst/>
            <a:rect l="l" t="t" r="r" b="b"/>
            <a:pathLst>
              <a:path w="5688330" h="2847340">
                <a:moveTo>
                  <a:pt x="5687898" y="1682026"/>
                </a:moveTo>
                <a:lnTo>
                  <a:pt x="5687898" y="0"/>
                </a:lnTo>
                <a:lnTo>
                  <a:pt x="0" y="0"/>
                </a:lnTo>
                <a:lnTo>
                  <a:pt x="0" y="2846946"/>
                </a:lnTo>
                <a:lnTo>
                  <a:pt x="6769" y="2846946"/>
                </a:lnTo>
                <a:lnTo>
                  <a:pt x="159067" y="2724200"/>
                </a:lnTo>
                <a:lnTo>
                  <a:pt x="159067" y="52793"/>
                </a:lnTo>
                <a:lnTo>
                  <a:pt x="5659831" y="52793"/>
                </a:lnTo>
                <a:lnTo>
                  <a:pt x="5659831" y="1672082"/>
                </a:lnTo>
                <a:lnTo>
                  <a:pt x="5687898" y="16820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2523" y="1529664"/>
            <a:ext cx="2542159" cy="133772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19271" y="1529664"/>
            <a:ext cx="2964014" cy="9110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68626" y="2415044"/>
            <a:ext cx="1114660" cy="73390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2523" y="2861970"/>
            <a:ext cx="934821" cy="8965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2523" y="3753103"/>
            <a:ext cx="555809" cy="44796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04149" y="2871266"/>
            <a:ext cx="434162" cy="65742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66136" y="2572397"/>
            <a:ext cx="2174328" cy="126467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32889" y="3062998"/>
            <a:ext cx="438657" cy="45254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35055" y="3007626"/>
            <a:ext cx="1736966" cy="124456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814015" y="3831653"/>
            <a:ext cx="196736" cy="5440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83387" y="3831653"/>
            <a:ext cx="557078" cy="7702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87157" y="2891624"/>
            <a:ext cx="188506" cy="44376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58684" y="2874543"/>
            <a:ext cx="298424" cy="43460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024083" y="2566263"/>
            <a:ext cx="1567967" cy="54589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38097" y="2554211"/>
            <a:ext cx="4940300" cy="1710055"/>
          </a:xfrm>
          <a:custGeom>
            <a:avLst/>
            <a:gdLst/>
            <a:ahLst/>
            <a:cxnLst/>
            <a:rect l="l" t="t" r="r" b="b"/>
            <a:pathLst>
              <a:path w="4940300" h="1710054">
                <a:moveTo>
                  <a:pt x="203200" y="316966"/>
                </a:moveTo>
                <a:lnTo>
                  <a:pt x="203200" y="305727"/>
                </a:lnTo>
                <a:lnTo>
                  <a:pt x="0" y="323748"/>
                </a:lnTo>
                <a:lnTo>
                  <a:pt x="12700" y="342155"/>
                </a:lnTo>
                <a:lnTo>
                  <a:pt x="12700" y="333311"/>
                </a:lnTo>
                <a:lnTo>
                  <a:pt x="203200" y="316966"/>
                </a:lnTo>
                <a:close/>
              </a:path>
              <a:path w="4940300" h="1710054">
                <a:moveTo>
                  <a:pt x="1765300" y="1132662"/>
                </a:moveTo>
                <a:lnTo>
                  <a:pt x="1765300" y="1131443"/>
                </a:lnTo>
                <a:lnTo>
                  <a:pt x="1549400" y="856043"/>
                </a:lnTo>
                <a:lnTo>
                  <a:pt x="469900" y="974483"/>
                </a:lnTo>
                <a:lnTo>
                  <a:pt x="12700" y="333311"/>
                </a:lnTo>
                <a:lnTo>
                  <a:pt x="12700" y="342155"/>
                </a:lnTo>
                <a:lnTo>
                  <a:pt x="457200" y="986409"/>
                </a:lnTo>
                <a:lnTo>
                  <a:pt x="1549400" y="867943"/>
                </a:lnTo>
                <a:lnTo>
                  <a:pt x="1752600" y="1136142"/>
                </a:lnTo>
                <a:lnTo>
                  <a:pt x="1752600" y="1131100"/>
                </a:lnTo>
                <a:lnTo>
                  <a:pt x="1765300" y="1132662"/>
                </a:lnTo>
                <a:close/>
              </a:path>
              <a:path w="4940300" h="1710054">
                <a:moveTo>
                  <a:pt x="1765300" y="1141700"/>
                </a:moveTo>
                <a:lnTo>
                  <a:pt x="1765300" y="1132662"/>
                </a:lnTo>
                <a:lnTo>
                  <a:pt x="1752600" y="1136142"/>
                </a:lnTo>
                <a:lnTo>
                  <a:pt x="1752600" y="1147622"/>
                </a:lnTo>
                <a:lnTo>
                  <a:pt x="1739900" y="1155179"/>
                </a:lnTo>
                <a:lnTo>
                  <a:pt x="1739900" y="1167528"/>
                </a:lnTo>
                <a:lnTo>
                  <a:pt x="1727200" y="1181658"/>
                </a:lnTo>
                <a:lnTo>
                  <a:pt x="1714500" y="1197198"/>
                </a:lnTo>
                <a:lnTo>
                  <a:pt x="1676400" y="1227658"/>
                </a:lnTo>
                <a:lnTo>
                  <a:pt x="1638300" y="1247242"/>
                </a:lnTo>
                <a:lnTo>
                  <a:pt x="1612900" y="1253210"/>
                </a:lnTo>
                <a:lnTo>
                  <a:pt x="1600200" y="1258845"/>
                </a:lnTo>
                <a:lnTo>
                  <a:pt x="1574800" y="1264119"/>
                </a:lnTo>
                <a:lnTo>
                  <a:pt x="1549400" y="1273513"/>
                </a:lnTo>
                <a:lnTo>
                  <a:pt x="1511300" y="1281196"/>
                </a:lnTo>
                <a:lnTo>
                  <a:pt x="1485900" y="1286995"/>
                </a:lnTo>
                <a:lnTo>
                  <a:pt x="1473200" y="1290739"/>
                </a:lnTo>
                <a:lnTo>
                  <a:pt x="1460500" y="1291742"/>
                </a:lnTo>
                <a:lnTo>
                  <a:pt x="1447800" y="1293787"/>
                </a:lnTo>
                <a:lnTo>
                  <a:pt x="1460500" y="1310860"/>
                </a:lnTo>
                <a:lnTo>
                  <a:pt x="1460500" y="1294688"/>
                </a:lnTo>
                <a:lnTo>
                  <a:pt x="1465143" y="1302113"/>
                </a:lnTo>
                <a:lnTo>
                  <a:pt x="1473200" y="1299922"/>
                </a:lnTo>
                <a:lnTo>
                  <a:pt x="1524000" y="1290183"/>
                </a:lnTo>
                <a:lnTo>
                  <a:pt x="1587500" y="1274972"/>
                </a:lnTo>
                <a:lnTo>
                  <a:pt x="1638300" y="1255102"/>
                </a:lnTo>
                <a:lnTo>
                  <a:pt x="1663700" y="1247560"/>
                </a:lnTo>
                <a:lnTo>
                  <a:pt x="1676400" y="1239585"/>
                </a:lnTo>
                <a:lnTo>
                  <a:pt x="1689100" y="1231126"/>
                </a:lnTo>
                <a:lnTo>
                  <a:pt x="1701800" y="1222133"/>
                </a:lnTo>
                <a:lnTo>
                  <a:pt x="1739900" y="1188747"/>
                </a:lnTo>
                <a:lnTo>
                  <a:pt x="1752600" y="1160905"/>
                </a:lnTo>
                <a:lnTo>
                  <a:pt x="1765300" y="1141700"/>
                </a:lnTo>
                <a:close/>
              </a:path>
              <a:path w="4940300" h="1710054">
                <a:moveTo>
                  <a:pt x="1465143" y="1302113"/>
                </a:moveTo>
                <a:lnTo>
                  <a:pt x="1460500" y="1294688"/>
                </a:lnTo>
                <a:lnTo>
                  <a:pt x="1460500" y="1303375"/>
                </a:lnTo>
                <a:lnTo>
                  <a:pt x="1465143" y="1302113"/>
                </a:lnTo>
                <a:close/>
              </a:path>
              <a:path w="4940300" h="1710054">
                <a:moveTo>
                  <a:pt x="2578100" y="1220876"/>
                </a:moveTo>
                <a:lnTo>
                  <a:pt x="2578100" y="1210030"/>
                </a:lnTo>
                <a:lnTo>
                  <a:pt x="2311400" y="1098003"/>
                </a:lnTo>
                <a:lnTo>
                  <a:pt x="1828800" y="1155890"/>
                </a:lnTo>
                <a:lnTo>
                  <a:pt x="1816100" y="1159154"/>
                </a:lnTo>
                <a:lnTo>
                  <a:pt x="1816100" y="1176324"/>
                </a:lnTo>
                <a:lnTo>
                  <a:pt x="1803400" y="1184831"/>
                </a:lnTo>
                <a:lnTo>
                  <a:pt x="1803400" y="1194303"/>
                </a:lnTo>
                <a:lnTo>
                  <a:pt x="1790700" y="1204387"/>
                </a:lnTo>
                <a:lnTo>
                  <a:pt x="1778000" y="1214729"/>
                </a:lnTo>
                <a:lnTo>
                  <a:pt x="1739900" y="1236342"/>
                </a:lnTo>
                <a:lnTo>
                  <a:pt x="1701800" y="1257520"/>
                </a:lnTo>
                <a:lnTo>
                  <a:pt x="1663700" y="1276381"/>
                </a:lnTo>
                <a:lnTo>
                  <a:pt x="1625600" y="1291043"/>
                </a:lnTo>
                <a:lnTo>
                  <a:pt x="1485900" y="1333017"/>
                </a:lnTo>
                <a:lnTo>
                  <a:pt x="1485900" y="1335303"/>
                </a:lnTo>
                <a:lnTo>
                  <a:pt x="1465143" y="1302113"/>
                </a:lnTo>
                <a:lnTo>
                  <a:pt x="1460500" y="1303375"/>
                </a:lnTo>
                <a:lnTo>
                  <a:pt x="1460500" y="1310860"/>
                </a:lnTo>
                <a:lnTo>
                  <a:pt x="1485900" y="1345006"/>
                </a:lnTo>
                <a:lnTo>
                  <a:pt x="1638300" y="1301877"/>
                </a:lnTo>
                <a:lnTo>
                  <a:pt x="1676400" y="1286722"/>
                </a:lnTo>
                <a:lnTo>
                  <a:pt x="1714500" y="1267385"/>
                </a:lnTo>
                <a:lnTo>
                  <a:pt x="1752600" y="1245793"/>
                </a:lnTo>
                <a:lnTo>
                  <a:pt x="1803400" y="1202123"/>
                </a:lnTo>
                <a:lnTo>
                  <a:pt x="1816100" y="1182747"/>
                </a:lnTo>
                <a:lnTo>
                  <a:pt x="1828800" y="1168720"/>
                </a:lnTo>
                <a:lnTo>
                  <a:pt x="1828800" y="1166698"/>
                </a:lnTo>
                <a:lnTo>
                  <a:pt x="2311400" y="1109560"/>
                </a:lnTo>
                <a:lnTo>
                  <a:pt x="2578100" y="1220876"/>
                </a:lnTo>
                <a:close/>
              </a:path>
              <a:path w="4940300" h="1710054">
                <a:moveTo>
                  <a:pt x="1765300" y="1132662"/>
                </a:moveTo>
                <a:lnTo>
                  <a:pt x="1752600" y="1131100"/>
                </a:lnTo>
                <a:lnTo>
                  <a:pt x="1752600" y="1136142"/>
                </a:lnTo>
                <a:lnTo>
                  <a:pt x="1765300" y="1132662"/>
                </a:lnTo>
                <a:close/>
              </a:path>
              <a:path w="4940300" h="1710054">
                <a:moveTo>
                  <a:pt x="4940300" y="855116"/>
                </a:moveTo>
                <a:lnTo>
                  <a:pt x="4940300" y="621118"/>
                </a:lnTo>
                <a:lnTo>
                  <a:pt x="4800600" y="569975"/>
                </a:lnTo>
                <a:lnTo>
                  <a:pt x="4673600" y="522363"/>
                </a:lnTo>
                <a:lnTo>
                  <a:pt x="4470400" y="495642"/>
                </a:lnTo>
                <a:lnTo>
                  <a:pt x="4343400" y="509231"/>
                </a:lnTo>
                <a:lnTo>
                  <a:pt x="4013200" y="280517"/>
                </a:lnTo>
                <a:lnTo>
                  <a:pt x="3136900" y="358394"/>
                </a:lnTo>
                <a:lnTo>
                  <a:pt x="2921000" y="165912"/>
                </a:lnTo>
                <a:lnTo>
                  <a:pt x="2882900" y="167995"/>
                </a:lnTo>
                <a:lnTo>
                  <a:pt x="2794000" y="92684"/>
                </a:lnTo>
                <a:lnTo>
                  <a:pt x="2743200" y="0"/>
                </a:lnTo>
                <a:lnTo>
                  <a:pt x="2552700" y="22529"/>
                </a:lnTo>
                <a:lnTo>
                  <a:pt x="2552700" y="33743"/>
                </a:lnTo>
                <a:lnTo>
                  <a:pt x="2730500" y="12052"/>
                </a:lnTo>
                <a:lnTo>
                  <a:pt x="2781300" y="100037"/>
                </a:lnTo>
                <a:lnTo>
                  <a:pt x="2870200" y="179514"/>
                </a:lnTo>
                <a:lnTo>
                  <a:pt x="2908300" y="177444"/>
                </a:lnTo>
                <a:lnTo>
                  <a:pt x="3136900" y="370052"/>
                </a:lnTo>
                <a:lnTo>
                  <a:pt x="4013200" y="292112"/>
                </a:lnTo>
                <a:lnTo>
                  <a:pt x="4343400" y="520890"/>
                </a:lnTo>
                <a:lnTo>
                  <a:pt x="4470400" y="507009"/>
                </a:lnTo>
                <a:lnTo>
                  <a:pt x="4673600" y="533374"/>
                </a:lnTo>
                <a:lnTo>
                  <a:pt x="4787900" y="580529"/>
                </a:lnTo>
                <a:lnTo>
                  <a:pt x="4927600" y="629018"/>
                </a:lnTo>
                <a:lnTo>
                  <a:pt x="4927600" y="851686"/>
                </a:lnTo>
                <a:lnTo>
                  <a:pt x="4940300" y="855116"/>
                </a:lnTo>
                <a:close/>
              </a:path>
              <a:path w="4940300" h="1710054">
                <a:moveTo>
                  <a:pt x="4775200" y="1606421"/>
                </a:moveTo>
                <a:lnTo>
                  <a:pt x="4775200" y="1594586"/>
                </a:lnTo>
                <a:lnTo>
                  <a:pt x="3886200" y="1697977"/>
                </a:lnTo>
                <a:lnTo>
                  <a:pt x="3543300" y="1253934"/>
                </a:lnTo>
                <a:lnTo>
                  <a:pt x="2705100" y="1354467"/>
                </a:lnTo>
                <a:lnTo>
                  <a:pt x="2578100" y="1209598"/>
                </a:lnTo>
                <a:lnTo>
                  <a:pt x="2578100" y="1218768"/>
                </a:lnTo>
                <a:lnTo>
                  <a:pt x="2692400" y="1366393"/>
                </a:lnTo>
                <a:lnTo>
                  <a:pt x="3543300" y="1265897"/>
                </a:lnTo>
                <a:lnTo>
                  <a:pt x="3886200" y="1709928"/>
                </a:lnTo>
                <a:lnTo>
                  <a:pt x="4775200" y="1606421"/>
                </a:lnTo>
                <a:close/>
              </a:path>
              <a:path w="4940300" h="1710054">
                <a:moveTo>
                  <a:pt x="4927600" y="851686"/>
                </a:moveTo>
                <a:lnTo>
                  <a:pt x="4927600" y="840270"/>
                </a:lnTo>
                <a:lnTo>
                  <a:pt x="4762500" y="792899"/>
                </a:lnTo>
                <a:lnTo>
                  <a:pt x="4699000" y="771004"/>
                </a:lnTo>
                <a:lnTo>
                  <a:pt x="4648200" y="769658"/>
                </a:lnTo>
                <a:lnTo>
                  <a:pt x="4584700" y="749960"/>
                </a:lnTo>
                <a:lnTo>
                  <a:pt x="4559300" y="720813"/>
                </a:lnTo>
                <a:lnTo>
                  <a:pt x="4483100" y="700646"/>
                </a:lnTo>
                <a:lnTo>
                  <a:pt x="4419600" y="695185"/>
                </a:lnTo>
                <a:lnTo>
                  <a:pt x="4343400" y="692035"/>
                </a:lnTo>
                <a:lnTo>
                  <a:pt x="4292600" y="680885"/>
                </a:lnTo>
                <a:lnTo>
                  <a:pt x="4241800" y="666876"/>
                </a:lnTo>
                <a:lnTo>
                  <a:pt x="4203700" y="659917"/>
                </a:lnTo>
                <a:lnTo>
                  <a:pt x="4178300" y="662889"/>
                </a:lnTo>
                <a:lnTo>
                  <a:pt x="4140200" y="701662"/>
                </a:lnTo>
                <a:lnTo>
                  <a:pt x="4064000" y="740295"/>
                </a:lnTo>
                <a:lnTo>
                  <a:pt x="4051300" y="765009"/>
                </a:lnTo>
                <a:lnTo>
                  <a:pt x="4064000" y="797737"/>
                </a:lnTo>
                <a:lnTo>
                  <a:pt x="4064000" y="765670"/>
                </a:lnTo>
                <a:lnTo>
                  <a:pt x="4076700" y="747979"/>
                </a:lnTo>
                <a:lnTo>
                  <a:pt x="4140200" y="710793"/>
                </a:lnTo>
                <a:lnTo>
                  <a:pt x="4178300" y="673747"/>
                </a:lnTo>
                <a:lnTo>
                  <a:pt x="4203700" y="671309"/>
                </a:lnTo>
                <a:lnTo>
                  <a:pt x="4241800" y="677887"/>
                </a:lnTo>
                <a:lnTo>
                  <a:pt x="4292600" y="691857"/>
                </a:lnTo>
                <a:lnTo>
                  <a:pt x="4343400" y="703262"/>
                </a:lnTo>
                <a:lnTo>
                  <a:pt x="4419600" y="706437"/>
                </a:lnTo>
                <a:lnTo>
                  <a:pt x="4483100" y="711796"/>
                </a:lnTo>
                <a:lnTo>
                  <a:pt x="4546600" y="730897"/>
                </a:lnTo>
                <a:lnTo>
                  <a:pt x="4584700" y="759955"/>
                </a:lnTo>
                <a:lnTo>
                  <a:pt x="4648200" y="780884"/>
                </a:lnTo>
                <a:lnTo>
                  <a:pt x="4699000" y="782231"/>
                </a:lnTo>
                <a:lnTo>
                  <a:pt x="4749800" y="803668"/>
                </a:lnTo>
                <a:lnTo>
                  <a:pt x="4927600" y="851686"/>
                </a:lnTo>
                <a:close/>
              </a:path>
              <a:path w="4940300" h="1710054">
                <a:moveTo>
                  <a:pt x="4292600" y="1050023"/>
                </a:moveTo>
                <a:lnTo>
                  <a:pt x="4292600" y="1037475"/>
                </a:lnTo>
                <a:lnTo>
                  <a:pt x="4279900" y="1027836"/>
                </a:lnTo>
                <a:lnTo>
                  <a:pt x="4279900" y="1013548"/>
                </a:lnTo>
                <a:lnTo>
                  <a:pt x="4191000" y="895616"/>
                </a:lnTo>
                <a:lnTo>
                  <a:pt x="4191000" y="865911"/>
                </a:lnTo>
                <a:lnTo>
                  <a:pt x="4165600" y="846315"/>
                </a:lnTo>
                <a:lnTo>
                  <a:pt x="4076700" y="790701"/>
                </a:lnTo>
                <a:lnTo>
                  <a:pt x="4064000" y="765670"/>
                </a:lnTo>
                <a:lnTo>
                  <a:pt x="4064000" y="797737"/>
                </a:lnTo>
                <a:lnTo>
                  <a:pt x="4152900" y="855852"/>
                </a:lnTo>
                <a:lnTo>
                  <a:pt x="4178300" y="871448"/>
                </a:lnTo>
                <a:lnTo>
                  <a:pt x="4178300" y="898601"/>
                </a:lnTo>
                <a:lnTo>
                  <a:pt x="4267200" y="1018933"/>
                </a:lnTo>
                <a:lnTo>
                  <a:pt x="4292600" y="1050023"/>
                </a:lnTo>
                <a:close/>
              </a:path>
              <a:path w="4940300" h="1710054">
                <a:moveTo>
                  <a:pt x="4305300" y="1042949"/>
                </a:moveTo>
                <a:lnTo>
                  <a:pt x="4305300" y="1030802"/>
                </a:lnTo>
                <a:lnTo>
                  <a:pt x="4292600" y="1032484"/>
                </a:lnTo>
                <a:lnTo>
                  <a:pt x="4292600" y="1043787"/>
                </a:lnTo>
                <a:lnTo>
                  <a:pt x="4305300" y="1042949"/>
                </a:lnTo>
                <a:close/>
              </a:path>
              <a:path w="4940300" h="1710054">
                <a:moveTo>
                  <a:pt x="4330700" y="1039342"/>
                </a:moveTo>
                <a:lnTo>
                  <a:pt x="4330700" y="1028064"/>
                </a:lnTo>
                <a:lnTo>
                  <a:pt x="4318000" y="1028425"/>
                </a:lnTo>
                <a:lnTo>
                  <a:pt x="4305300" y="1029393"/>
                </a:lnTo>
                <a:lnTo>
                  <a:pt x="4305300" y="1040522"/>
                </a:lnTo>
                <a:lnTo>
                  <a:pt x="4318000" y="1039672"/>
                </a:lnTo>
                <a:lnTo>
                  <a:pt x="4330700" y="1039342"/>
                </a:lnTo>
                <a:close/>
              </a:path>
              <a:path w="4940300" h="1710054">
                <a:moveTo>
                  <a:pt x="4356100" y="1173489"/>
                </a:moveTo>
                <a:lnTo>
                  <a:pt x="4356100" y="1162519"/>
                </a:lnTo>
                <a:lnTo>
                  <a:pt x="4305300" y="1174902"/>
                </a:lnTo>
                <a:lnTo>
                  <a:pt x="4318000" y="1197326"/>
                </a:lnTo>
                <a:lnTo>
                  <a:pt x="4318000" y="1182471"/>
                </a:lnTo>
                <a:lnTo>
                  <a:pt x="4356100" y="1173489"/>
                </a:lnTo>
                <a:close/>
              </a:path>
              <a:path w="4940300" h="1710054">
                <a:moveTo>
                  <a:pt x="4330700" y="1081227"/>
                </a:moveTo>
                <a:lnTo>
                  <a:pt x="4330700" y="1075664"/>
                </a:lnTo>
                <a:lnTo>
                  <a:pt x="4318000" y="1073886"/>
                </a:lnTo>
                <a:lnTo>
                  <a:pt x="4322667" y="1084745"/>
                </a:lnTo>
                <a:lnTo>
                  <a:pt x="4330700" y="1081227"/>
                </a:lnTo>
                <a:close/>
              </a:path>
              <a:path w="4940300" h="1710054">
                <a:moveTo>
                  <a:pt x="4323798" y="1087375"/>
                </a:moveTo>
                <a:lnTo>
                  <a:pt x="4322667" y="1084745"/>
                </a:lnTo>
                <a:lnTo>
                  <a:pt x="4318000" y="1086789"/>
                </a:lnTo>
                <a:lnTo>
                  <a:pt x="4323798" y="1087375"/>
                </a:lnTo>
                <a:close/>
              </a:path>
              <a:path w="4940300" h="1710054">
                <a:moveTo>
                  <a:pt x="4355492" y="1234723"/>
                </a:moveTo>
                <a:lnTo>
                  <a:pt x="4318000" y="1182471"/>
                </a:lnTo>
                <a:lnTo>
                  <a:pt x="4318000" y="1197326"/>
                </a:lnTo>
                <a:lnTo>
                  <a:pt x="4343400" y="1242174"/>
                </a:lnTo>
                <a:lnTo>
                  <a:pt x="4343400" y="1238592"/>
                </a:lnTo>
                <a:lnTo>
                  <a:pt x="4355492" y="1234723"/>
                </a:lnTo>
                <a:close/>
              </a:path>
              <a:path w="4940300" h="1710054">
                <a:moveTo>
                  <a:pt x="4334552" y="1088072"/>
                </a:moveTo>
                <a:lnTo>
                  <a:pt x="4330700" y="1078801"/>
                </a:lnTo>
                <a:lnTo>
                  <a:pt x="4330700" y="1081227"/>
                </a:lnTo>
                <a:lnTo>
                  <a:pt x="4322667" y="1084745"/>
                </a:lnTo>
                <a:lnTo>
                  <a:pt x="4323798" y="1087375"/>
                </a:lnTo>
                <a:lnTo>
                  <a:pt x="4330700" y="1088072"/>
                </a:lnTo>
                <a:lnTo>
                  <a:pt x="4334552" y="1088072"/>
                </a:lnTo>
                <a:close/>
              </a:path>
              <a:path w="4940300" h="1710054">
                <a:moveTo>
                  <a:pt x="4368800" y="1170495"/>
                </a:moveTo>
                <a:lnTo>
                  <a:pt x="4334552" y="1088072"/>
                </a:lnTo>
                <a:lnTo>
                  <a:pt x="4330700" y="1088072"/>
                </a:lnTo>
                <a:lnTo>
                  <a:pt x="4323798" y="1087375"/>
                </a:lnTo>
                <a:lnTo>
                  <a:pt x="4356100" y="1162519"/>
                </a:lnTo>
                <a:lnTo>
                  <a:pt x="4356100" y="1173489"/>
                </a:lnTo>
                <a:lnTo>
                  <a:pt x="4368800" y="1170495"/>
                </a:lnTo>
                <a:close/>
              </a:path>
              <a:path w="4940300" h="1710054">
                <a:moveTo>
                  <a:pt x="4368800" y="1041260"/>
                </a:moveTo>
                <a:lnTo>
                  <a:pt x="4368800" y="1030031"/>
                </a:lnTo>
                <a:lnTo>
                  <a:pt x="4355492" y="1029193"/>
                </a:lnTo>
                <a:lnTo>
                  <a:pt x="4343400" y="1028680"/>
                </a:lnTo>
                <a:lnTo>
                  <a:pt x="4330700" y="1028103"/>
                </a:lnTo>
                <a:lnTo>
                  <a:pt x="4330700" y="1039380"/>
                </a:lnTo>
                <a:lnTo>
                  <a:pt x="4343400" y="1039827"/>
                </a:lnTo>
                <a:lnTo>
                  <a:pt x="4343400" y="1040193"/>
                </a:lnTo>
                <a:lnTo>
                  <a:pt x="4356100" y="1040644"/>
                </a:lnTo>
                <a:lnTo>
                  <a:pt x="4368800" y="1041260"/>
                </a:lnTo>
                <a:close/>
              </a:path>
              <a:path w="4940300" h="1710054">
                <a:moveTo>
                  <a:pt x="4381500" y="1083944"/>
                </a:moveTo>
                <a:lnTo>
                  <a:pt x="4381500" y="1070686"/>
                </a:lnTo>
                <a:lnTo>
                  <a:pt x="4368800" y="1073073"/>
                </a:lnTo>
                <a:lnTo>
                  <a:pt x="4368800" y="1074882"/>
                </a:lnTo>
                <a:lnTo>
                  <a:pt x="4356100" y="1076024"/>
                </a:lnTo>
                <a:lnTo>
                  <a:pt x="4343400" y="1076622"/>
                </a:lnTo>
                <a:lnTo>
                  <a:pt x="4343400" y="1076794"/>
                </a:lnTo>
                <a:lnTo>
                  <a:pt x="4330700" y="1076794"/>
                </a:lnTo>
                <a:lnTo>
                  <a:pt x="4330700" y="1078801"/>
                </a:lnTo>
                <a:lnTo>
                  <a:pt x="4334552" y="1088072"/>
                </a:lnTo>
                <a:lnTo>
                  <a:pt x="4343400" y="1088072"/>
                </a:lnTo>
                <a:lnTo>
                  <a:pt x="4356100" y="1087886"/>
                </a:lnTo>
                <a:lnTo>
                  <a:pt x="4356100" y="1087232"/>
                </a:lnTo>
                <a:lnTo>
                  <a:pt x="4368800" y="1085966"/>
                </a:lnTo>
                <a:lnTo>
                  <a:pt x="4381500" y="1083944"/>
                </a:lnTo>
                <a:close/>
              </a:path>
              <a:path w="4940300" h="1710054">
                <a:moveTo>
                  <a:pt x="4356100" y="1235570"/>
                </a:moveTo>
                <a:lnTo>
                  <a:pt x="4355492" y="1234723"/>
                </a:lnTo>
                <a:lnTo>
                  <a:pt x="4343400" y="1238592"/>
                </a:lnTo>
                <a:lnTo>
                  <a:pt x="4356100" y="1235570"/>
                </a:lnTo>
                <a:close/>
              </a:path>
              <a:path w="4940300" h="1710054">
                <a:moveTo>
                  <a:pt x="4394200" y="1264196"/>
                </a:moveTo>
                <a:lnTo>
                  <a:pt x="4394200" y="1252931"/>
                </a:lnTo>
                <a:lnTo>
                  <a:pt x="4381500" y="1249837"/>
                </a:lnTo>
                <a:lnTo>
                  <a:pt x="4368800" y="1243987"/>
                </a:lnTo>
                <a:lnTo>
                  <a:pt x="4356100" y="1238036"/>
                </a:lnTo>
                <a:lnTo>
                  <a:pt x="4356100" y="1235570"/>
                </a:lnTo>
                <a:lnTo>
                  <a:pt x="4343400" y="1238592"/>
                </a:lnTo>
                <a:lnTo>
                  <a:pt x="4343400" y="1245970"/>
                </a:lnTo>
                <a:lnTo>
                  <a:pt x="4356100" y="1252996"/>
                </a:lnTo>
                <a:lnTo>
                  <a:pt x="4368800" y="1260233"/>
                </a:lnTo>
                <a:lnTo>
                  <a:pt x="4394200" y="1264196"/>
                </a:lnTo>
                <a:close/>
              </a:path>
              <a:path w="4940300" h="1710054">
                <a:moveTo>
                  <a:pt x="4356100" y="1235570"/>
                </a:moveTo>
                <a:lnTo>
                  <a:pt x="4356100" y="1234528"/>
                </a:lnTo>
                <a:lnTo>
                  <a:pt x="4355492" y="1234723"/>
                </a:lnTo>
                <a:lnTo>
                  <a:pt x="4356100" y="1235570"/>
                </a:lnTo>
                <a:close/>
              </a:path>
              <a:path w="4940300" h="1710054">
                <a:moveTo>
                  <a:pt x="4394200" y="1048067"/>
                </a:moveTo>
                <a:lnTo>
                  <a:pt x="4394200" y="1039063"/>
                </a:lnTo>
                <a:lnTo>
                  <a:pt x="4381500" y="1033970"/>
                </a:lnTo>
                <a:lnTo>
                  <a:pt x="4381500" y="1032421"/>
                </a:lnTo>
                <a:lnTo>
                  <a:pt x="4368800" y="1031328"/>
                </a:lnTo>
                <a:lnTo>
                  <a:pt x="4368800" y="1042174"/>
                </a:lnTo>
                <a:lnTo>
                  <a:pt x="4381500" y="1043851"/>
                </a:lnTo>
                <a:lnTo>
                  <a:pt x="4394200" y="1048067"/>
                </a:lnTo>
                <a:close/>
              </a:path>
              <a:path w="4940300" h="1710054">
                <a:moveTo>
                  <a:pt x="4394200" y="1075436"/>
                </a:moveTo>
                <a:lnTo>
                  <a:pt x="4394200" y="1064920"/>
                </a:lnTo>
                <a:lnTo>
                  <a:pt x="4381500" y="1068247"/>
                </a:lnTo>
                <a:lnTo>
                  <a:pt x="4381500" y="1080084"/>
                </a:lnTo>
                <a:lnTo>
                  <a:pt x="4394200" y="1075436"/>
                </a:lnTo>
                <a:close/>
              </a:path>
              <a:path w="4940300" h="1710054">
                <a:moveTo>
                  <a:pt x="4406900" y="1066215"/>
                </a:moveTo>
                <a:lnTo>
                  <a:pt x="4406900" y="1052093"/>
                </a:lnTo>
                <a:lnTo>
                  <a:pt x="4394200" y="1042835"/>
                </a:lnTo>
                <a:lnTo>
                  <a:pt x="4394200" y="1072654"/>
                </a:lnTo>
                <a:lnTo>
                  <a:pt x="4406900" y="1066215"/>
                </a:lnTo>
                <a:close/>
              </a:path>
              <a:path w="4940300" h="1710054">
                <a:moveTo>
                  <a:pt x="4800600" y="1603463"/>
                </a:moveTo>
                <a:lnTo>
                  <a:pt x="4508500" y="1238618"/>
                </a:lnTo>
                <a:lnTo>
                  <a:pt x="4495800" y="1240116"/>
                </a:lnTo>
                <a:lnTo>
                  <a:pt x="4495800" y="1241412"/>
                </a:lnTo>
                <a:lnTo>
                  <a:pt x="4483100" y="1243614"/>
                </a:lnTo>
                <a:lnTo>
                  <a:pt x="4470400" y="1244860"/>
                </a:lnTo>
                <a:lnTo>
                  <a:pt x="4470400" y="1246149"/>
                </a:lnTo>
                <a:lnTo>
                  <a:pt x="4445000" y="1248674"/>
                </a:lnTo>
                <a:lnTo>
                  <a:pt x="4432300" y="1250873"/>
                </a:lnTo>
                <a:lnTo>
                  <a:pt x="4419600" y="1252425"/>
                </a:lnTo>
                <a:lnTo>
                  <a:pt x="4406900" y="1253007"/>
                </a:lnTo>
                <a:lnTo>
                  <a:pt x="4394200" y="1253007"/>
                </a:lnTo>
                <a:lnTo>
                  <a:pt x="4394200" y="1264284"/>
                </a:lnTo>
                <a:lnTo>
                  <a:pt x="4406900" y="1264284"/>
                </a:lnTo>
                <a:lnTo>
                  <a:pt x="4419600" y="1263675"/>
                </a:lnTo>
                <a:lnTo>
                  <a:pt x="4432300" y="1262087"/>
                </a:lnTo>
                <a:lnTo>
                  <a:pt x="4445000" y="1259852"/>
                </a:lnTo>
                <a:lnTo>
                  <a:pt x="4470400" y="1257299"/>
                </a:lnTo>
                <a:lnTo>
                  <a:pt x="4483100" y="1254744"/>
                </a:lnTo>
                <a:lnTo>
                  <a:pt x="4495800" y="1252515"/>
                </a:lnTo>
                <a:lnTo>
                  <a:pt x="4508500" y="1250340"/>
                </a:lnTo>
                <a:lnTo>
                  <a:pt x="4508500" y="1248283"/>
                </a:lnTo>
                <a:lnTo>
                  <a:pt x="4775200" y="1594586"/>
                </a:lnTo>
                <a:lnTo>
                  <a:pt x="4775200" y="1606421"/>
                </a:lnTo>
                <a:lnTo>
                  <a:pt x="4800600" y="1603463"/>
                </a:lnTo>
                <a:close/>
              </a:path>
            </a:pathLst>
          </a:custGeom>
          <a:solidFill>
            <a:srgbClr val="8BC6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752953" y="2749435"/>
            <a:ext cx="90170" cy="21590"/>
          </a:xfrm>
          <a:custGeom>
            <a:avLst/>
            <a:gdLst/>
            <a:ahLst/>
            <a:cxnLst/>
            <a:rect l="l" t="t" r="r" b="b"/>
            <a:pathLst>
              <a:path w="90169" h="21589">
                <a:moveTo>
                  <a:pt x="89712" y="11201"/>
                </a:moveTo>
                <a:lnTo>
                  <a:pt x="88442" y="0"/>
                </a:lnTo>
                <a:lnTo>
                  <a:pt x="0" y="10007"/>
                </a:lnTo>
                <a:lnTo>
                  <a:pt x="1269" y="21221"/>
                </a:lnTo>
                <a:lnTo>
                  <a:pt x="89712" y="11201"/>
                </a:lnTo>
                <a:close/>
              </a:path>
            </a:pathLst>
          </a:custGeom>
          <a:solidFill>
            <a:srgbClr val="8BC6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001924" y="2665348"/>
            <a:ext cx="168275" cy="299720"/>
          </a:xfrm>
          <a:custGeom>
            <a:avLst/>
            <a:gdLst/>
            <a:ahLst/>
            <a:cxnLst/>
            <a:rect l="l" t="t" r="r" b="b"/>
            <a:pathLst>
              <a:path w="168275" h="299719">
                <a:moveTo>
                  <a:pt x="167843" y="299300"/>
                </a:moveTo>
                <a:lnTo>
                  <a:pt x="167843" y="179730"/>
                </a:lnTo>
                <a:lnTo>
                  <a:pt x="12814" y="0"/>
                </a:lnTo>
                <a:lnTo>
                  <a:pt x="0" y="11061"/>
                </a:lnTo>
                <a:lnTo>
                  <a:pt x="150926" y="186016"/>
                </a:lnTo>
                <a:lnTo>
                  <a:pt x="150926" y="299300"/>
                </a:lnTo>
                <a:lnTo>
                  <a:pt x="167843" y="299300"/>
                </a:lnTo>
                <a:close/>
              </a:path>
            </a:pathLst>
          </a:custGeom>
          <a:solidFill>
            <a:srgbClr val="EC00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164204" y="2740990"/>
            <a:ext cx="863600" cy="113030"/>
          </a:xfrm>
          <a:custGeom>
            <a:avLst/>
            <a:gdLst/>
            <a:ahLst/>
            <a:cxnLst/>
            <a:rect l="l" t="t" r="r" b="b"/>
            <a:pathLst>
              <a:path w="863600" h="113030">
                <a:moveTo>
                  <a:pt x="863091" y="16814"/>
                </a:moveTo>
                <a:lnTo>
                  <a:pt x="861212" y="0"/>
                </a:lnTo>
                <a:lnTo>
                  <a:pt x="0" y="96113"/>
                </a:lnTo>
                <a:lnTo>
                  <a:pt x="1879" y="112928"/>
                </a:lnTo>
                <a:lnTo>
                  <a:pt x="863091" y="16814"/>
                </a:lnTo>
                <a:close/>
              </a:path>
            </a:pathLst>
          </a:custGeom>
          <a:solidFill>
            <a:srgbClr val="EC00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320706" y="2052675"/>
            <a:ext cx="532765" cy="491490"/>
          </a:xfrm>
          <a:custGeom>
            <a:avLst/>
            <a:gdLst/>
            <a:ahLst/>
            <a:cxnLst/>
            <a:rect l="l" t="t" r="r" b="b"/>
            <a:pathLst>
              <a:path w="532764" h="491489">
                <a:moveTo>
                  <a:pt x="11290" y="437"/>
                </a:moveTo>
                <a:lnTo>
                  <a:pt x="0" y="482"/>
                </a:lnTo>
                <a:lnTo>
                  <a:pt x="2857" y="421309"/>
                </a:lnTo>
                <a:lnTo>
                  <a:pt x="2895" y="421500"/>
                </a:lnTo>
                <a:lnTo>
                  <a:pt x="2895" y="1778"/>
                </a:lnTo>
                <a:lnTo>
                  <a:pt x="11290" y="437"/>
                </a:lnTo>
                <a:close/>
              </a:path>
              <a:path w="532764" h="491489">
                <a:moveTo>
                  <a:pt x="11513" y="33095"/>
                </a:moveTo>
                <a:lnTo>
                  <a:pt x="11290" y="437"/>
                </a:lnTo>
                <a:lnTo>
                  <a:pt x="2895" y="1778"/>
                </a:lnTo>
                <a:lnTo>
                  <a:pt x="5107" y="12188"/>
                </a:lnTo>
                <a:lnTo>
                  <a:pt x="11513" y="33095"/>
                </a:lnTo>
                <a:close/>
              </a:path>
              <a:path w="532764" h="491489">
                <a:moveTo>
                  <a:pt x="27489" y="457688"/>
                </a:moveTo>
                <a:lnTo>
                  <a:pt x="14401" y="421449"/>
                </a:lnTo>
                <a:lnTo>
                  <a:pt x="11513" y="33095"/>
                </a:lnTo>
                <a:lnTo>
                  <a:pt x="5107" y="12188"/>
                </a:lnTo>
                <a:lnTo>
                  <a:pt x="2895" y="1778"/>
                </a:lnTo>
                <a:lnTo>
                  <a:pt x="2895" y="421500"/>
                </a:lnTo>
                <a:lnTo>
                  <a:pt x="5638" y="435203"/>
                </a:lnTo>
                <a:lnTo>
                  <a:pt x="22034" y="470039"/>
                </a:lnTo>
                <a:lnTo>
                  <a:pt x="23787" y="469747"/>
                </a:lnTo>
                <a:lnTo>
                  <a:pt x="23787" y="458304"/>
                </a:lnTo>
                <a:lnTo>
                  <a:pt x="27489" y="457688"/>
                </a:lnTo>
                <a:close/>
              </a:path>
              <a:path w="532764" h="491489">
                <a:moveTo>
                  <a:pt x="147971" y="167509"/>
                </a:moveTo>
                <a:lnTo>
                  <a:pt x="107732" y="138847"/>
                </a:lnTo>
                <a:lnTo>
                  <a:pt x="77832" y="113380"/>
                </a:lnTo>
                <a:lnTo>
                  <a:pt x="40958" y="70230"/>
                </a:lnTo>
                <a:lnTo>
                  <a:pt x="18126" y="17328"/>
                </a:lnTo>
                <a:lnTo>
                  <a:pt x="14033" y="0"/>
                </a:lnTo>
                <a:lnTo>
                  <a:pt x="11290" y="437"/>
                </a:lnTo>
                <a:lnTo>
                  <a:pt x="28709" y="71665"/>
                </a:lnTo>
                <a:lnTo>
                  <a:pt x="54495" y="106349"/>
                </a:lnTo>
                <a:lnTo>
                  <a:pt x="85786" y="135497"/>
                </a:lnTo>
                <a:lnTo>
                  <a:pt x="135395" y="172799"/>
                </a:lnTo>
                <a:lnTo>
                  <a:pt x="145110" y="178995"/>
                </a:lnTo>
                <a:lnTo>
                  <a:pt x="146151" y="178945"/>
                </a:lnTo>
                <a:lnTo>
                  <a:pt x="146151" y="167640"/>
                </a:lnTo>
                <a:lnTo>
                  <a:pt x="147971" y="167509"/>
                </a:lnTo>
                <a:close/>
              </a:path>
              <a:path w="532764" h="491489">
                <a:moveTo>
                  <a:pt x="29400" y="460743"/>
                </a:moveTo>
                <a:lnTo>
                  <a:pt x="27787" y="458190"/>
                </a:lnTo>
                <a:lnTo>
                  <a:pt x="27489" y="457688"/>
                </a:lnTo>
                <a:lnTo>
                  <a:pt x="23787" y="458304"/>
                </a:lnTo>
                <a:lnTo>
                  <a:pt x="24714" y="463880"/>
                </a:lnTo>
                <a:lnTo>
                  <a:pt x="29400" y="460743"/>
                </a:lnTo>
                <a:close/>
              </a:path>
              <a:path w="532764" h="491489">
                <a:moveTo>
                  <a:pt x="29400" y="468813"/>
                </a:moveTo>
                <a:lnTo>
                  <a:pt x="29400" y="460743"/>
                </a:lnTo>
                <a:lnTo>
                  <a:pt x="24714" y="463880"/>
                </a:lnTo>
                <a:lnTo>
                  <a:pt x="23787" y="458304"/>
                </a:lnTo>
                <a:lnTo>
                  <a:pt x="23787" y="469747"/>
                </a:lnTo>
                <a:lnTo>
                  <a:pt x="29400" y="468813"/>
                </a:lnTo>
                <a:close/>
              </a:path>
              <a:path w="532764" h="491489">
                <a:moveTo>
                  <a:pt x="51409" y="465148"/>
                </a:moveTo>
                <a:lnTo>
                  <a:pt x="51409" y="453707"/>
                </a:lnTo>
                <a:lnTo>
                  <a:pt x="27489" y="457688"/>
                </a:lnTo>
                <a:lnTo>
                  <a:pt x="27787" y="458190"/>
                </a:lnTo>
                <a:lnTo>
                  <a:pt x="29400" y="460743"/>
                </a:lnTo>
                <a:lnTo>
                  <a:pt x="29400" y="468813"/>
                </a:lnTo>
                <a:lnTo>
                  <a:pt x="51409" y="465148"/>
                </a:lnTo>
                <a:close/>
              </a:path>
              <a:path w="532764" h="491489">
                <a:moveTo>
                  <a:pt x="148000" y="479818"/>
                </a:moveTo>
                <a:lnTo>
                  <a:pt x="110391" y="455220"/>
                </a:lnTo>
                <a:lnTo>
                  <a:pt x="76106" y="426332"/>
                </a:lnTo>
                <a:lnTo>
                  <a:pt x="49758" y="398932"/>
                </a:lnTo>
                <a:lnTo>
                  <a:pt x="51409" y="453707"/>
                </a:lnTo>
                <a:lnTo>
                  <a:pt x="51409" y="465148"/>
                </a:lnTo>
                <a:lnTo>
                  <a:pt x="51714" y="465097"/>
                </a:lnTo>
                <a:lnTo>
                  <a:pt x="51714" y="417626"/>
                </a:lnTo>
                <a:lnTo>
                  <a:pt x="55841" y="413791"/>
                </a:lnTo>
                <a:lnTo>
                  <a:pt x="61480" y="413613"/>
                </a:lnTo>
                <a:lnTo>
                  <a:pt x="61923" y="428158"/>
                </a:lnTo>
                <a:lnTo>
                  <a:pt x="62992" y="429243"/>
                </a:lnTo>
                <a:lnTo>
                  <a:pt x="103888" y="464445"/>
                </a:lnTo>
                <a:lnTo>
                  <a:pt x="137359" y="486485"/>
                </a:lnTo>
                <a:lnTo>
                  <a:pt x="145110" y="491261"/>
                </a:lnTo>
                <a:lnTo>
                  <a:pt x="146265" y="491199"/>
                </a:lnTo>
                <a:lnTo>
                  <a:pt x="146265" y="479907"/>
                </a:lnTo>
                <a:lnTo>
                  <a:pt x="148000" y="479818"/>
                </a:lnTo>
                <a:close/>
              </a:path>
              <a:path w="532764" h="491489">
                <a:moveTo>
                  <a:pt x="61923" y="428158"/>
                </a:moveTo>
                <a:lnTo>
                  <a:pt x="61480" y="413613"/>
                </a:lnTo>
                <a:lnTo>
                  <a:pt x="55841" y="413791"/>
                </a:lnTo>
                <a:lnTo>
                  <a:pt x="51714" y="417626"/>
                </a:lnTo>
                <a:lnTo>
                  <a:pt x="54802" y="420882"/>
                </a:lnTo>
                <a:lnTo>
                  <a:pt x="61923" y="428158"/>
                </a:lnTo>
                <a:close/>
              </a:path>
              <a:path w="532764" h="491489">
                <a:moveTo>
                  <a:pt x="62992" y="463219"/>
                </a:moveTo>
                <a:lnTo>
                  <a:pt x="61923" y="428158"/>
                </a:lnTo>
                <a:lnTo>
                  <a:pt x="54802" y="420882"/>
                </a:lnTo>
                <a:lnTo>
                  <a:pt x="51714" y="417626"/>
                </a:lnTo>
                <a:lnTo>
                  <a:pt x="51714" y="465097"/>
                </a:lnTo>
                <a:lnTo>
                  <a:pt x="62992" y="463219"/>
                </a:lnTo>
                <a:close/>
              </a:path>
              <a:path w="532764" h="491489">
                <a:moveTo>
                  <a:pt x="149479" y="168452"/>
                </a:moveTo>
                <a:lnTo>
                  <a:pt x="148000" y="167527"/>
                </a:lnTo>
                <a:lnTo>
                  <a:pt x="146151" y="167640"/>
                </a:lnTo>
                <a:lnTo>
                  <a:pt x="146545" y="173266"/>
                </a:lnTo>
                <a:lnTo>
                  <a:pt x="149479" y="168452"/>
                </a:lnTo>
                <a:close/>
              </a:path>
              <a:path w="532764" h="491489">
                <a:moveTo>
                  <a:pt x="149479" y="178703"/>
                </a:moveTo>
                <a:lnTo>
                  <a:pt x="149479" y="168452"/>
                </a:lnTo>
                <a:lnTo>
                  <a:pt x="146545" y="173266"/>
                </a:lnTo>
                <a:lnTo>
                  <a:pt x="146151" y="167640"/>
                </a:lnTo>
                <a:lnTo>
                  <a:pt x="146151" y="178945"/>
                </a:lnTo>
                <a:lnTo>
                  <a:pt x="149479" y="178703"/>
                </a:lnTo>
                <a:close/>
              </a:path>
              <a:path w="532764" h="491489">
                <a:moveTo>
                  <a:pt x="149479" y="480707"/>
                </a:moveTo>
                <a:lnTo>
                  <a:pt x="148000" y="479818"/>
                </a:lnTo>
                <a:lnTo>
                  <a:pt x="146265" y="479907"/>
                </a:lnTo>
                <a:lnTo>
                  <a:pt x="146545" y="485533"/>
                </a:lnTo>
                <a:lnTo>
                  <a:pt x="149479" y="480707"/>
                </a:lnTo>
                <a:close/>
              </a:path>
              <a:path w="532764" h="491489">
                <a:moveTo>
                  <a:pt x="149479" y="491028"/>
                </a:moveTo>
                <a:lnTo>
                  <a:pt x="149479" y="480707"/>
                </a:lnTo>
                <a:lnTo>
                  <a:pt x="146545" y="485533"/>
                </a:lnTo>
                <a:lnTo>
                  <a:pt x="146265" y="479907"/>
                </a:lnTo>
                <a:lnTo>
                  <a:pt x="146265" y="491199"/>
                </a:lnTo>
                <a:lnTo>
                  <a:pt x="149479" y="491028"/>
                </a:lnTo>
                <a:close/>
              </a:path>
              <a:path w="532764" h="491489">
                <a:moveTo>
                  <a:pt x="532599" y="446633"/>
                </a:moveTo>
                <a:lnTo>
                  <a:pt x="532599" y="117957"/>
                </a:lnTo>
                <a:lnTo>
                  <a:pt x="525399" y="120014"/>
                </a:lnTo>
                <a:lnTo>
                  <a:pt x="518617" y="121831"/>
                </a:lnTo>
                <a:lnTo>
                  <a:pt x="464562" y="133638"/>
                </a:lnTo>
                <a:lnTo>
                  <a:pt x="410070" y="142655"/>
                </a:lnTo>
                <a:lnTo>
                  <a:pt x="321245" y="152902"/>
                </a:lnTo>
                <a:lnTo>
                  <a:pt x="263850" y="158219"/>
                </a:lnTo>
                <a:lnTo>
                  <a:pt x="210515" y="162701"/>
                </a:lnTo>
                <a:lnTo>
                  <a:pt x="169341" y="165925"/>
                </a:lnTo>
                <a:lnTo>
                  <a:pt x="147971" y="167509"/>
                </a:lnTo>
                <a:lnTo>
                  <a:pt x="149479" y="168452"/>
                </a:lnTo>
                <a:lnTo>
                  <a:pt x="149479" y="178703"/>
                </a:lnTo>
                <a:lnTo>
                  <a:pt x="162209" y="177773"/>
                </a:lnTo>
                <a:lnTo>
                  <a:pt x="201967" y="174705"/>
                </a:lnTo>
                <a:lnTo>
                  <a:pt x="257272" y="170119"/>
                </a:lnTo>
                <a:lnTo>
                  <a:pt x="319168" y="164445"/>
                </a:lnTo>
                <a:lnTo>
                  <a:pt x="378701" y="158114"/>
                </a:lnTo>
                <a:lnTo>
                  <a:pt x="441070" y="149273"/>
                </a:lnTo>
                <a:lnTo>
                  <a:pt x="488180" y="140430"/>
                </a:lnTo>
                <a:lnTo>
                  <a:pt x="521309" y="132746"/>
                </a:lnTo>
                <a:lnTo>
                  <a:pt x="521309" y="125437"/>
                </a:lnTo>
                <a:lnTo>
                  <a:pt x="526948" y="125437"/>
                </a:lnTo>
                <a:lnTo>
                  <a:pt x="528497" y="130860"/>
                </a:lnTo>
                <a:lnTo>
                  <a:pt x="528497" y="447640"/>
                </a:lnTo>
                <a:lnTo>
                  <a:pt x="532599" y="446633"/>
                </a:lnTo>
                <a:close/>
              </a:path>
              <a:path w="532764" h="491489">
                <a:moveTo>
                  <a:pt x="526948" y="442214"/>
                </a:moveTo>
                <a:lnTo>
                  <a:pt x="525589" y="436740"/>
                </a:lnTo>
                <a:lnTo>
                  <a:pt x="520293" y="438048"/>
                </a:lnTo>
                <a:lnTo>
                  <a:pt x="503638" y="441852"/>
                </a:lnTo>
                <a:lnTo>
                  <a:pt x="449683" y="452932"/>
                </a:lnTo>
                <a:lnTo>
                  <a:pt x="395764" y="461763"/>
                </a:lnTo>
                <a:lnTo>
                  <a:pt x="321245" y="469074"/>
                </a:lnTo>
                <a:lnTo>
                  <a:pt x="266533" y="472897"/>
                </a:lnTo>
                <a:lnTo>
                  <a:pt x="213381" y="476176"/>
                </a:lnTo>
                <a:lnTo>
                  <a:pt x="169341" y="478670"/>
                </a:lnTo>
                <a:lnTo>
                  <a:pt x="148000" y="479818"/>
                </a:lnTo>
                <a:lnTo>
                  <a:pt x="149466" y="480707"/>
                </a:lnTo>
                <a:lnTo>
                  <a:pt x="149479" y="491028"/>
                </a:lnTo>
                <a:lnTo>
                  <a:pt x="171468" y="489855"/>
                </a:lnTo>
                <a:lnTo>
                  <a:pt x="231044" y="486427"/>
                </a:lnTo>
                <a:lnTo>
                  <a:pt x="304203" y="481644"/>
                </a:lnTo>
                <a:lnTo>
                  <a:pt x="369582" y="476262"/>
                </a:lnTo>
                <a:lnTo>
                  <a:pt x="425071" y="468720"/>
                </a:lnTo>
                <a:lnTo>
                  <a:pt x="476191" y="459246"/>
                </a:lnTo>
                <a:lnTo>
                  <a:pt x="513688" y="451136"/>
                </a:lnTo>
                <a:lnTo>
                  <a:pt x="521309" y="449338"/>
                </a:lnTo>
                <a:lnTo>
                  <a:pt x="521309" y="442214"/>
                </a:lnTo>
                <a:lnTo>
                  <a:pt x="526948" y="442214"/>
                </a:lnTo>
                <a:close/>
              </a:path>
              <a:path w="532764" h="491489">
                <a:moveTo>
                  <a:pt x="528497" y="130860"/>
                </a:moveTo>
                <a:lnTo>
                  <a:pt x="526948" y="125437"/>
                </a:lnTo>
                <a:lnTo>
                  <a:pt x="521309" y="125437"/>
                </a:lnTo>
                <a:lnTo>
                  <a:pt x="521309" y="132746"/>
                </a:lnTo>
                <a:lnTo>
                  <a:pt x="528497" y="130860"/>
                </a:lnTo>
                <a:close/>
              </a:path>
              <a:path w="532764" h="491489">
                <a:moveTo>
                  <a:pt x="528497" y="447640"/>
                </a:moveTo>
                <a:lnTo>
                  <a:pt x="528497" y="130860"/>
                </a:lnTo>
                <a:lnTo>
                  <a:pt x="521309" y="132746"/>
                </a:lnTo>
                <a:lnTo>
                  <a:pt x="521309" y="437797"/>
                </a:lnTo>
                <a:lnTo>
                  <a:pt x="525589" y="436740"/>
                </a:lnTo>
                <a:lnTo>
                  <a:pt x="526948" y="442214"/>
                </a:lnTo>
                <a:lnTo>
                  <a:pt x="526948" y="448008"/>
                </a:lnTo>
                <a:lnTo>
                  <a:pt x="528497" y="447640"/>
                </a:lnTo>
                <a:close/>
              </a:path>
              <a:path w="532764" h="491489">
                <a:moveTo>
                  <a:pt x="526948" y="448008"/>
                </a:moveTo>
                <a:lnTo>
                  <a:pt x="526948" y="442214"/>
                </a:lnTo>
                <a:lnTo>
                  <a:pt x="521309" y="442214"/>
                </a:lnTo>
                <a:lnTo>
                  <a:pt x="521309" y="449338"/>
                </a:lnTo>
                <a:lnTo>
                  <a:pt x="526948" y="448008"/>
                </a:lnTo>
                <a:close/>
              </a:path>
            </a:pathLst>
          </a:custGeom>
          <a:solidFill>
            <a:srgbClr val="FAA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468611" y="2226843"/>
            <a:ext cx="0" cy="311785"/>
          </a:xfrm>
          <a:custGeom>
            <a:avLst/>
            <a:gdLst/>
            <a:ahLst/>
            <a:cxnLst/>
            <a:rect l="l" t="t" r="r" b="b"/>
            <a:pathLst>
              <a:path h="311785">
                <a:moveTo>
                  <a:pt x="0" y="0"/>
                </a:moveTo>
                <a:lnTo>
                  <a:pt x="0" y="311365"/>
                </a:lnTo>
              </a:path>
            </a:pathLst>
          </a:custGeom>
          <a:ln w="11277">
            <a:solidFill>
              <a:srgbClr val="FAA81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01665" y="3793172"/>
            <a:ext cx="122986" cy="1404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92152" y="3792804"/>
            <a:ext cx="159385" cy="20320"/>
          </a:xfrm>
          <a:custGeom>
            <a:avLst/>
            <a:gdLst/>
            <a:ahLst/>
            <a:cxnLst/>
            <a:rect l="l" t="t" r="r" b="b"/>
            <a:pathLst>
              <a:path w="159385" h="20320">
                <a:moveTo>
                  <a:pt x="159067" y="6197"/>
                </a:moveTo>
                <a:lnTo>
                  <a:pt x="132499" y="5168"/>
                </a:lnTo>
                <a:lnTo>
                  <a:pt x="122910" y="6743"/>
                </a:lnTo>
                <a:lnTo>
                  <a:pt x="117690" y="7556"/>
                </a:lnTo>
                <a:lnTo>
                  <a:pt x="100554" y="10080"/>
                </a:lnTo>
                <a:lnTo>
                  <a:pt x="83238" y="12276"/>
                </a:lnTo>
                <a:lnTo>
                  <a:pt x="67138" y="13826"/>
                </a:lnTo>
                <a:lnTo>
                  <a:pt x="53644" y="14414"/>
                </a:lnTo>
                <a:lnTo>
                  <a:pt x="49415" y="14303"/>
                </a:lnTo>
                <a:lnTo>
                  <a:pt x="36658" y="12553"/>
                </a:lnTo>
                <a:lnTo>
                  <a:pt x="25457" y="9005"/>
                </a:lnTo>
                <a:lnTo>
                  <a:pt x="16322" y="4631"/>
                </a:lnTo>
                <a:lnTo>
                  <a:pt x="9512" y="368"/>
                </a:lnTo>
                <a:lnTo>
                  <a:pt x="0" y="0"/>
                </a:lnTo>
                <a:lnTo>
                  <a:pt x="49415" y="19964"/>
                </a:lnTo>
                <a:lnTo>
                  <a:pt x="53644" y="20052"/>
                </a:lnTo>
                <a:lnTo>
                  <a:pt x="73551" y="19836"/>
                </a:lnTo>
                <a:lnTo>
                  <a:pt x="91212" y="18321"/>
                </a:lnTo>
                <a:lnTo>
                  <a:pt x="116420" y="14207"/>
                </a:lnTo>
                <a:lnTo>
                  <a:pt x="159067" y="6197"/>
                </a:lnTo>
                <a:close/>
              </a:path>
            </a:pathLst>
          </a:custGeom>
          <a:solidFill>
            <a:srgbClr val="7F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00006" y="2004326"/>
            <a:ext cx="130810" cy="143510"/>
          </a:xfrm>
          <a:custGeom>
            <a:avLst/>
            <a:gdLst/>
            <a:ahLst/>
            <a:cxnLst/>
            <a:rect l="l" t="t" r="r" b="b"/>
            <a:pathLst>
              <a:path w="130810" h="143510">
                <a:moveTo>
                  <a:pt x="12522" y="2362"/>
                </a:moveTo>
                <a:lnTo>
                  <a:pt x="1485" y="0"/>
                </a:lnTo>
                <a:lnTo>
                  <a:pt x="0" y="7061"/>
                </a:lnTo>
                <a:lnTo>
                  <a:pt x="0" y="17259"/>
                </a:lnTo>
                <a:lnTo>
                  <a:pt x="801" y="30375"/>
                </a:lnTo>
                <a:lnTo>
                  <a:pt x="3890" y="45515"/>
                </a:lnTo>
                <a:lnTo>
                  <a:pt x="10292" y="61538"/>
                </a:lnTo>
                <a:lnTo>
                  <a:pt x="11277" y="62984"/>
                </a:lnTo>
                <a:lnTo>
                  <a:pt x="11277" y="9258"/>
                </a:lnTo>
                <a:lnTo>
                  <a:pt x="12522" y="2362"/>
                </a:lnTo>
                <a:close/>
              </a:path>
              <a:path w="130810" h="143510">
                <a:moveTo>
                  <a:pt x="130428" y="132740"/>
                </a:moveTo>
                <a:lnTo>
                  <a:pt x="89585" y="112483"/>
                </a:lnTo>
                <a:lnTo>
                  <a:pt x="55967" y="92130"/>
                </a:lnTo>
                <a:lnTo>
                  <a:pt x="20294" y="56326"/>
                </a:lnTo>
                <a:lnTo>
                  <a:pt x="11277" y="17259"/>
                </a:lnTo>
                <a:lnTo>
                  <a:pt x="11277" y="62984"/>
                </a:lnTo>
                <a:lnTo>
                  <a:pt x="49593" y="101452"/>
                </a:lnTo>
                <a:lnTo>
                  <a:pt x="84175" y="122389"/>
                </a:lnTo>
                <a:lnTo>
                  <a:pt x="122523" y="141560"/>
                </a:lnTo>
                <a:lnTo>
                  <a:pt x="125907" y="143078"/>
                </a:lnTo>
                <a:lnTo>
                  <a:pt x="130428" y="132740"/>
                </a:lnTo>
                <a:close/>
              </a:path>
            </a:pathLst>
          </a:custGeom>
          <a:solidFill>
            <a:srgbClr val="FAA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633317" y="1947926"/>
            <a:ext cx="120014" cy="147955"/>
          </a:xfrm>
          <a:custGeom>
            <a:avLst/>
            <a:gdLst/>
            <a:ahLst/>
            <a:cxnLst/>
            <a:rect l="l" t="t" r="r" b="b"/>
            <a:pathLst>
              <a:path w="120014" h="147955">
                <a:moveTo>
                  <a:pt x="119799" y="141325"/>
                </a:moveTo>
                <a:lnTo>
                  <a:pt x="119799" y="131711"/>
                </a:lnTo>
                <a:lnTo>
                  <a:pt x="118748" y="117139"/>
                </a:lnTo>
                <a:lnTo>
                  <a:pt x="106113" y="79260"/>
                </a:lnTo>
                <a:lnTo>
                  <a:pt x="62376" y="30166"/>
                </a:lnTo>
                <a:lnTo>
                  <a:pt x="11751" y="2875"/>
                </a:lnTo>
                <a:lnTo>
                  <a:pt x="2819" y="0"/>
                </a:lnTo>
                <a:lnTo>
                  <a:pt x="0" y="10922"/>
                </a:lnTo>
                <a:lnTo>
                  <a:pt x="2006" y="11506"/>
                </a:lnTo>
                <a:lnTo>
                  <a:pt x="5397" y="12573"/>
                </a:lnTo>
                <a:lnTo>
                  <a:pt x="41651" y="29733"/>
                </a:lnTo>
                <a:lnTo>
                  <a:pt x="83070" y="65227"/>
                </a:lnTo>
                <a:lnTo>
                  <a:pt x="103895" y="102736"/>
                </a:lnTo>
                <a:lnTo>
                  <a:pt x="108508" y="131711"/>
                </a:lnTo>
                <a:lnTo>
                  <a:pt x="108508" y="145208"/>
                </a:lnTo>
                <a:lnTo>
                  <a:pt x="118287" y="147599"/>
                </a:lnTo>
                <a:lnTo>
                  <a:pt x="119799" y="141325"/>
                </a:lnTo>
                <a:close/>
              </a:path>
              <a:path w="120014" h="147955">
                <a:moveTo>
                  <a:pt x="108508" y="145208"/>
                </a:moveTo>
                <a:lnTo>
                  <a:pt x="108508" y="139141"/>
                </a:lnTo>
                <a:lnTo>
                  <a:pt x="107543" y="143941"/>
                </a:lnTo>
                <a:lnTo>
                  <a:pt x="107327" y="144919"/>
                </a:lnTo>
                <a:lnTo>
                  <a:pt x="108508" y="145208"/>
                </a:lnTo>
                <a:close/>
              </a:path>
            </a:pathLst>
          </a:custGeom>
          <a:solidFill>
            <a:srgbClr val="FAA8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152508" y="3020822"/>
            <a:ext cx="257175" cy="104139"/>
          </a:xfrm>
          <a:custGeom>
            <a:avLst/>
            <a:gdLst/>
            <a:ahLst/>
            <a:cxnLst/>
            <a:rect l="l" t="t" r="r" b="b"/>
            <a:pathLst>
              <a:path w="257175" h="104139">
                <a:moveTo>
                  <a:pt x="245541" y="72096"/>
                </a:moveTo>
                <a:lnTo>
                  <a:pt x="245541" y="60718"/>
                </a:lnTo>
                <a:lnTo>
                  <a:pt x="11417" y="90716"/>
                </a:lnTo>
                <a:lnTo>
                  <a:pt x="11417" y="39323"/>
                </a:lnTo>
                <a:lnTo>
                  <a:pt x="6997" y="39827"/>
                </a:lnTo>
                <a:lnTo>
                  <a:pt x="5727" y="28625"/>
                </a:lnTo>
                <a:lnTo>
                  <a:pt x="774" y="29184"/>
                </a:lnTo>
                <a:lnTo>
                  <a:pt x="0" y="103555"/>
                </a:lnTo>
                <a:lnTo>
                  <a:pt x="11417" y="102092"/>
                </a:lnTo>
                <a:lnTo>
                  <a:pt x="11417" y="90716"/>
                </a:lnTo>
                <a:lnTo>
                  <a:pt x="11949" y="39262"/>
                </a:lnTo>
                <a:lnTo>
                  <a:pt x="11949" y="102024"/>
                </a:lnTo>
                <a:lnTo>
                  <a:pt x="245541" y="72096"/>
                </a:lnTo>
                <a:close/>
              </a:path>
              <a:path w="257175" h="104139">
                <a:moveTo>
                  <a:pt x="256832" y="70650"/>
                </a:moveTo>
                <a:lnTo>
                  <a:pt x="256832" y="0"/>
                </a:lnTo>
                <a:lnTo>
                  <a:pt x="5727" y="28625"/>
                </a:lnTo>
                <a:lnTo>
                  <a:pt x="6362" y="34226"/>
                </a:lnTo>
                <a:lnTo>
                  <a:pt x="12001" y="34277"/>
                </a:lnTo>
                <a:lnTo>
                  <a:pt x="12001" y="39257"/>
                </a:lnTo>
                <a:lnTo>
                  <a:pt x="245541" y="12649"/>
                </a:lnTo>
                <a:lnTo>
                  <a:pt x="245541" y="72096"/>
                </a:lnTo>
                <a:lnTo>
                  <a:pt x="256832" y="70650"/>
                </a:lnTo>
                <a:close/>
              </a:path>
              <a:path w="257175" h="104139">
                <a:moveTo>
                  <a:pt x="12001" y="34277"/>
                </a:moveTo>
                <a:lnTo>
                  <a:pt x="6362" y="34226"/>
                </a:lnTo>
                <a:lnTo>
                  <a:pt x="6997" y="39827"/>
                </a:lnTo>
                <a:lnTo>
                  <a:pt x="11949" y="39262"/>
                </a:lnTo>
                <a:lnTo>
                  <a:pt x="12001" y="34277"/>
                </a:lnTo>
                <a:close/>
              </a:path>
              <a:path w="257175" h="104139">
                <a:moveTo>
                  <a:pt x="12001" y="39257"/>
                </a:moveTo>
                <a:lnTo>
                  <a:pt x="12001" y="34277"/>
                </a:lnTo>
                <a:lnTo>
                  <a:pt x="11949" y="3926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42347" y="2918447"/>
            <a:ext cx="243204" cy="137795"/>
          </a:xfrm>
          <a:custGeom>
            <a:avLst/>
            <a:gdLst/>
            <a:ahLst/>
            <a:cxnLst/>
            <a:rect l="l" t="t" r="r" b="b"/>
            <a:pathLst>
              <a:path w="243204" h="137794">
                <a:moveTo>
                  <a:pt x="242773" y="111505"/>
                </a:moveTo>
                <a:lnTo>
                  <a:pt x="242773" y="0"/>
                </a:lnTo>
                <a:lnTo>
                  <a:pt x="0" y="25552"/>
                </a:lnTo>
                <a:lnTo>
                  <a:pt x="0" y="131483"/>
                </a:lnTo>
                <a:lnTo>
                  <a:pt x="5029" y="131483"/>
                </a:lnTo>
                <a:lnTo>
                  <a:pt x="5029" y="125882"/>
                </a:lnTo>
                <a:lnTo>
                  <a:pt x="11277" y="125206"/>
                </a:lnTo>
                <a:lnTo>
                  <a:pt x="11277" y="35712"/>
                </a:lnTo>
                <a:lnTo>
                  <a:pt x="231482" y="12522"/>
                </a:lnTo>
                <a:lnTo>
                  <a:pt x="231482" y="112727"/>
                </a:lnTo>
                <a:lnTo>
                  <a:pt x="242773" y="111505"/>
                </a:lnTo>
                <a:close/>
              </a:path>
              <a:path w="243204" h="137794">
                <a:moveTo>
                  <a:pt x="11277" y="136549"/>
                </a:moveTo>
                <a:lnTo>
                  <a:pt x="11277" y="131483"/>
                </a:lnTo>
                <a:lnTo>
                  <a:pt x="0" y="131483"/>
                </a:lnTo>
                <a:lnTo>
                  <a:pt x="0" y="137769"/>
                </a:lnTo>
                <a:lnTo>
                  <a:pt x="11277" y="136549"/>
                </a:lnTo>
                <a:close/>
              </a:path>
              <a:path w="243204" h="137794">
                <a:moveTo>
                  <a:pt x="231482" y="112727"/>
                </a:moveTo>
                <a:lnTo>
                  <a:pt x="231482" y="101371"/>
                </a:lnTo>
                <a:lnTo>
                  <a:pt x="5029" y="125882"/>
                </a:lnTo>
                <a:lnTo>
                  <a:pt x="5638" y="131483"/>
                </a:lnTo>
                <a:lnTo>
                  <a:pt x="11277" y="131483"/>
                </a:lnTo>
                <a:lnTo>
                  <a:pt x="11277" y="136549"/>
                </a:lnTo>
                <a:lnTo>
                  <a:pt x="231482" y="112727"/>
                </a:lnTo>
                <a:close/>
              </a:path>
              <a:path w="243204" h="137794">
                <a:moveTo>
                  <a:pt x="5638" y="131483"/>
                </a:moveTo>
                <a:lnTo>
                  <a:pt x="5029" y="125882"/>
                </a:lnTo>
                <a:lnTo>
                  <a:pt x="5029" y="131483"/>
                </a:lnTo>
                <a:lnTo>
                  <a:pt x="5638" y="131483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875445" y="2565171"/>
            <a:ext cx="54610" cy="287020"/>
          </a:xfrm>
          <a:custGeom>
            <a:avLst/>
            <a:gdLst/>
            <a:ahLst/>
            <a:cxnLst/>
            <a:rect l="l" t="t" r="r" b="b"/>
            <a:pathLst>
              <a:path w="54610" h="287019">
                <a:moveTo>
                  <a:pt x="10045" y="12623"/>
                </a:moveTo>
                <a:lnTo>
                  <a:pt x="0" y="0"/>
                </a:lnTo>
                <a:lnTo>
                  <a:pt x="0" y="220090"/>
                </a:lnTo>
                <a:lnTo>
                  <a:pt x="1219" y="221577"/>
                </a:lnTo>
                <a:lnTo>
                  <a:pt x="1219" y="19646"/>
                </a:lnTo>
                <a:lnTo>
                  <a:pt x="10045" y="12623"/>
                </a:lnTo>
                <a:close/>
              </a:path>
              <a:path w="54610" h="287019">
                <a:moveTo>
                  <a:pt x="11277" y="32269"/>
                </a:moveTo>
                <a:lnTo>
                  <a:pt x="11277" y="16128"/>
                </a:lnTo>
                <a:lnTo>
                  <a:pt x="5638" y="16128"/>
                </a:lnTo>
                <a:lnTo>
                  <a:pt x="1219" y="19646"/>
                </a:lnTo>
                <a:lnTo>
                  <a:pt x="11277" y="32269"/>
                </a:lnTo>
                <a:close/>
              </a:path>
              <a:path w="54610" h="287019">
                <a:moveTo>
                  <a:pt x="43319" y="272892"/>
                </a:moveTo>
                <a:lnTo>
                  <a:pt x="43319" y="255104"/>
                </a:lnTo>
                <a:lnTo>
                  <a:pt x="11277" y="216052"/>
                </a:lnTo>
                <a:lnTo>
                  <a:pt x="11277" y="32269"/>
                </a:lnTo>
                <a:lnTo>
                  <a:pt x="1219" y="19646"/>
                </a:lnTo>
                <a:lnTo>
                  <a:pt x="1219" y="221577"/>
                </a:lnTo>
                <a:lnTo>
                  <a:pt x="43319" y="272892"/>
                </a:lnTo>
                <a:close/>
              </a:path>
              <a:path w="54610" h="287019">
                <a:moveTo>
                  <a:pt x="54597" y="286638"/>
                </a:moveTo>
                <a:lnTo>
                  <a:pt x="54597" y="68541"/>
                </a:lnTo>
                <a:lnTo>
                  <a:pt x="10045" y="12623"/>
                </a:lnTo>
                <a:lnTo>
                  <a:pt x="5638" y="16128"/>
                </a:lnTo>
                <a:lnTo>
                  <a:pt x="11277" y="16128"/>
                </a:lnTo>
                <a:lnTo>
                  <a:pt x="11277" y="32269"/>
                </a:lnTo>
                <a:lnTo>
                  <a:pt x="43319" y="72478"/>
                </a:lnTo>
                <a:lnTo>
                  <a:pt x="43319" y="272892"/>
                </a:lnTo>
                <a:lnTo>
                  <a:pt x="54597" y="286638"/>
                </a:lnTo>
                <a:close/>
              </a:path>
            </a:pathLst>
          </a:custGeom>
          <a:solidFill>
            <a:srgbClr val="0773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804147" y="2468130"/>
            <a:ext cx="76200" cy="329565"/>
          </a:xfrm>
          <a:custGeom>
            <a:avLst/>
            <a:gdLst/>
            <a:ahLst/>
            <a:cxnLst/>
            <a:rect l="l" t="t" r="r" b="b"/>
            <a:pathLst>
              <a:path w="76200" h="329564">
                <a:moveTo>
                  <a:pt x="75679" y="93497"/>
                </a:moveTo>
                <a:lnTo>
                  <a:pt x="0" y="0"/>
                </a:lnTo>
                <a:lnTo>
                  <a:pt x="0" y="242265"/>
                </a:lnTo>
                <a:lnTo>
                  <a:pt x="11277" y="256968"/>
                </a:lnTo>
                <a:lnTo>
                  <a:pt x="11277" y="31864"/>
                </a:lnTo>
                <a:lnTo>
                  <a:pt x="66903" y="100596"/>
                </a:lnTo>
                <a:lnTo>
                  <a:pt x="75679" y="93497"/>
                </a:lnTo>
                <a:close/>
              </a:path>
              <a:path w="76200" h="329564">
                <a:moveTo>
                  <a:pt x="75768" y="322503"/>
                </a:moveTo>
                <a:lnTo>
                  <a:pt x="11277" y="238442"/>
                </a:lnTo>
                <a:lnTo>
                  <a:pt x="11277" y="256968"/>
                </a:lnTo>
                <a:lnTo>
                  <a:pt x="66814" y="329374"/>
                </a:lnTo>
                <a:lnTo>
                  <a:pt x="75768" y="322503"/>
                </a:lnTo>
                <a:close/>
              </a:path>
            </a:pathLst>
          </a:custGeom>
          <a:solidFill>
            <a:srgbClr val="0773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892486" y="2873806"/>
            <a:ext cx="67945" cy="149860"/>
          </a:xfrm>
          <a:custGeom>
            <a:avLst/>
            <a:gdLst/>
            <a:ahLst/>
            <a:cxnLst/>
            <a:rect l="l" t="t" r="r" b="b"/>
            <a:pathLst>
              <a:path w="67945" h="149860">
                <a:moveTo>
                  <a:pt x="67386" y="5689"/>
                </a:moveTo>
                <a:lnTo>
                  <a:pt x="51447" y="0"/>
                </a:lnTo>
                <a:lnTo>
                  <a:pt x="0" y="144170"/>
                </a:lnTo>
                <a:lnTo>
                  <a:pt x="15938" y="149859"/>
                </a:lnTo>
                <a:lnTo>
                  <a:pt x="67386" y="5689"/>
                </a:lnTo>
                <a:close/>
              </a:path>
            </a:pathLst>
          </a:custGeom>
          <a:solidFill>
            <a:srgbClr val="EC00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509225" y="2923971"/>
            <a:ext cx="0" cy="140970"/>
          </a:xfrm>
          <a:custGeom>
            <a:avLst/>
            <a:gdLst/>
            <a:ahLst/>
            <a:cxnLst/>
            <a:rect l="l" t="t" r="r" b="b"/>
            <a:pathLst>
              <a:path h="140969">
                <a:moveTo>
                  <a:pt x="0" y="0"/>
                </a:moveTo>
                <a:lnTo>
                  <a:pt x="0" y="140512"/>
                </a:lnTo>
              </a:path>
            </a:pathLst>
          </a:custGeom>
          <a:ln w="16916">
            <a:solidFill>
              <a:srgbClr val="EC00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628237" y="2910497"/>
            <a:ext cx="0" cy="140970"/>
          </a:xfrm>
          <a:custGeom>
            <a:avLst/>
            <a:gdLst/>
            <a:ahLst/>
            <a:cxnLst/>
            <a:rect l="l" t="t" r="r" b="b"/>
            <a:pathLst>
              <a:path h="140969">
                <a:moveTo>
                  <a:pt x="0" y="0"/>
                </a:moveTo>
                <a:lnTo>
                  <a:pt x="0" y="140500"/>
                </a:lnTo>
              </a:path>
            </a:pathLst>
          </a:custGeom>
          <a:ln w="16916">
            <a:solidFill>
              <a:srgbClr val="EC00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167399" y="2964649"/>
            <a:ext cx="0" cy="65405"/>
          </a:xfrm>
          <a:custGeom>
            <a:avLst/>
            <a:gdLst/>
            <a:ahLst/>
            <a:cxnLst/>
            <a:rect l="l" t="t" r="r" b="b"/>
            <a:pathLst>
              <a:path h="65405">
                <a:moveTo>
                  <a:pt x="0" y="0"/>
                </a:moveTo>
                <a:lnTo>
                  <a:pt x="0" y="65087"/>
                </a:lnTo>
              </a:path>
            </a:pathLst>
          </a:custGeom>
          <a:ln w="16929">
            <a:solidFill>
              <a:srgbClr val="EC00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003169" y="2565882"/>
            <a:ext cx="1035050" cy="408305"/>
          </a:xfrm>
          <a:custGeom>
            <a:avLst/>
            <a:gdLst/>
            <a:ahLst/>
            <a:cxnLst/>
            <a:rect l="l" t="t" r="r" b="b"/>
            <a:pathLst>
              <a:path w="1035050" h="408305">
                <a:moveTo>
                  <a:pt x="1034694" y="183146"/>
                </a:moveTo>
                <a:lnTo>
                  <a:pt x="880338" y="0"/>
                </a:lnTo>
                <a:lnTo>
                  <a:pt x="0" y="92786"/>
                </a:lnTo>
                <a:lnTo>
                  <a:pt x="5139" y="221109"/>
                </a:lnTo>
                <a:lnTo>
                  <a:pt x="14668" y="213385"/>
                </a:lnTo>
                <a:lnTo>
                  <a:pt x="17538" y="216925"/>
                </a:lnTo>
                <a:lnTo>
                  <a:pt x="17538" y="107950"/>
                </a:lnTo>
                <a:lnTo>
                  <a:pt x="873175" y="17767"/>
                </a:lnTo>
                <a:lnTo>
                  <a:pt x="1017752" y="189306"/>
                </a:lnTo>
                <a:lnTo>
                  <a:pt x="1017752" y="306693"/>
                </a:lnTo>
                <a:lnTo>
                  <a:pt x="1034338" y="304761"/>
                </a:lnTo>
                <a:lnTo>
                  <a:pt x="1034694" y="183146"/>
                </a:lnTo>
                <a:close/>
              </a:path>
              <a:path w="1035050" h="408305">
                <a:moveTo>
                  <a:pt x="22186" y="249526"/>
                </a:moveTo>
                <a:lnTo>
                  <a:pt x="22186" y="224015"/>
                </a:lnTo>
                <a:lnTo>
                  <a:pt x="5283" y="224688"/>
                </a:lnTo>
                <a:lnTo>
                  <a:pt x="5139" y="221109"/>
                </a:lnTo>
                <a:lnTo>
                  <a:pt x="1524" y="224040"/>
                </a:lnTo>
                <a:lnTo>
                  <a:pt x="22186" y="249526"/>
                </a:lnTo>
                <a:close/>
              </a:path>
              <a:path w="1035050" h="408305">
                <a:moveTo>
                  <a:pt x="22186" y="224015"/>
                </a:moveTo>
                <a:lnTo>
                  <a:pt x="22129" y="222587"/>
                </a:lnTo>
                <a:lnTo>
                  <a:pt x="14668" y="213385"/>
                </a:lnTo>
                <a:lnTo>
                  <a:pt x="5139" y="221109"/>
                </a:lnTo>
                <a:lnTo>
                  <a:pt x="5283" y="224688"/>
                </a:lnTo>
                <a:lnTo>
                  <a:pt x="22186" y="224015"/>
                </a:lnTo>
                <a:close/>
              </a:path>
              <a:path w="1035050" h="408305">
                <a:moveTo>
                  <a:pt x="22129" y="222587"/>
                </a:moveTo>
                <a:lnTo>
                  <a:pt x="17538" y="107950"/>
                </a:lnTo>
                <a:lnTo>
                  <a:pt x="17538" y="216925"/>
                </a:lnTo>
                <a:lnTo>
                  <a:pt x="22129" y="222587"/>
                </a:lnTo>
                <a:close/>
              </a:path>
              <a:path w="1035050" h="408305">
                <a:moveTo>
                  <a:pt x="1017752" y="306693"/>
                </a:moveTo>
                <a:lnTo>
                  <a:pt x="1017752" y="189306"/>
                </a:lnTo>
                <a:lnTo>
                  <a:pt x="1017460" y="289699"/>
                </a:lnTo>
                <a:lnTo>
                  <a:pt x="157721" y="389813"/>
                </a:lnTo>
                <a:lnTo>
                  <a:pt x="22129" y="222587"/>
                </a:lnTo>
                <a:lnTo>
                  <a:pt x="22186" y="224015"/>
                </a:lnTo>
                <a:lnTo>
                  <a:pt x="22186" y="249526"/>
                </a:lnTo>
                <a:lnTo>
                  <a:pt x="150431" y="407708"/>
                </a:lnTo>
                <a:lnTo>
                  <a:pt x="1017752" y="306693"/>
                </a:lnTo>
                <a:close/>
              </a:path>
            </a:pathLst>
          </a:custGeom>
          <a:solidFill>
            <a:srgbClr val="EC00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274009" y="2952457"/>
            <a:ext cx="0" cy="68580"/>
          </a:xfrm>
          <a:custGeom>
            <a:avLst/>
            <a:gdLst/>
            <a:ahLst/>
            <a:cxnLst/>
            <a:rect l="l" t="t" r="r" b="b"/>
            <a:pathLst>
              <a:path h="68580">
                <a:moveTo>
                  <a:pt x="0" y="0"/>
                </a:moveTo>
                <a:lnTo>
                  <a:pt x="0" y="68364"/>
                </a:lnTo>
              </a:path>
            </a:pathLst>
          </a:custGeom>
          <a:ln w="16916">
            <a:solidFill>
              <a:srgbClr val="EC00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391446" y="2939605"/>
            <a:ext cx="0" cy="66675"/>
          </a:xfrm>
          <a:custGeom>
            <a:avLst/>
            <a:gdLst/>
            <a:ahLst/>
            <a:cxnLst/>
            <a:rect l="l" t="t" r="r" b="b"/>
            <a:pathLst>
              <a:path h="66675">
                <a:moveTo>
                  <a:pt x="0" y="0"/>
                </a:moveTo>
                <a:lnTo>
                  <a:pt x="0" y="66332"/>
                </a:lnTo>
              </a:path>
            </a:pathLst>
          </a:custGeom>
          <a:ln w="16916">
            <a:solidFill>
              <a:srgbClr val="EC00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736721" y="2908325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916" y="0"/>
                </a:lnTo>
              </a:path>
            </a:pathLst>
          </a:custGeom>
          <a:ln w="23825">
            <a:solidFill>
              <a:srgbClr val="EC00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853751" y="2894761"/>
            <a:ext cx="17145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6929" y="0"/>
                </a:lnTo>
              </a:path>
            </a:pathLst>
          </a:custGeom>
          <a:ln w="24028">
            <a:solidFill>
              <a:srgbClr val="EC00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713530" y="3380244"/>
            <a:ext cx="433082" cy="22472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193594" y="2258656"/>
            <a:ext cx="564515" cy="222250"/>
          </a:xfrm>
          <a:custGeom>
            <a:avLst/>
            <a:gdLst/>
            <a:ahLst/>
            <a:cxnLst/>
            <a:rect l="l" t="t" r="r" b="b"/>
            <a:pathLst>
              <a:path w="564514" h="222250">
                <a:moveTo>
                  <a:pt x="564133" y="175209"/>
                </a:moveTo>
                <a:lnTo>
                  <a:pt x="419734" y="0"/>
                </a:lnTo>
                <a:lnTo>
                  <a:pt x="0" y="43611"/>
                </a:lnTo>
                <a:lnTo>
                  <a:pt x="33743" y="83195"/>
                </a:lnTo>
                <a:lnTo>
                  <a:pt x="33743" y="57111"/>
                </a:lnTo>
                <a:lnTo>
                  <a:pt x="412457" y="17767"/>
                </a:lnTo>
                <a:lnTo>
                  <a:pt x="531223" y="161885"/>
                </a:lnTo>
                <a:lnTo>
                  <a:pt x="546735" y="160134"/>
                </a:lnTo>
                <a:lnTo>
                  <a:pt x="548627" y="176949"/>
                </a:lnTo>
                <a:lnTo>
                  <a:pt x="564133" y="175209"/>
                </a:lnTo>
                <a:close/>
              </a:path>
              <a:path w="564514" h="222250">
                <a:moveTo>
                  <a:pt x="548627" y="176949"/>
                </a:moveTo>
                <a:lnTo>
                  <a:pt x="547674" y="168541"/>
                </a:lnTo>
                <a:lnTo>
                  <a:pt x="541146" y="173926"/>
                </a:lnTo>
                <a:lnTo>
                  <a:pt x="531223" y="161885"/>
                </a:lnTo>
                <a:lnTo>
                  <a:pt x="158876" y="203911"/>
                </a:lnTo>
                <a:lnTo>
                  <a:pt x="33743" y="57111"/>
                </a:lnTo>
                <a:lnTo>
                  <a:pt x="33743" y="83195"/>
                </a:lnTo>
                <a:lnTo>
                  <a:pt x="151841" y="221729"/>
                </a:lnTo>
                <a:lnTo>
                  <a:pt x="548627" y="176949"/>
                </a:lnTo>
                <a:close/>
              </a:path>
              <a:path w="564514" h="222250">
                <a:moveTo>
                  <a:pt x="547674" y="168541"/>
                </a:moveTo>
                <a:lnTo>
                  <a:pt x="546735" y="160134"/>
                </a:lnTo>
                <a:lnTo>
                  <a:pt x="531223" y="161885"/>
                </a:lnTo>
                <a:lnTo>
                  <a:pt x="541146" y="173926"/>
                </a:lnTo>
                <a:lnTo>
                  <a:pt x="547674" y="168541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344051" y="2433218"/>
            <a:ext cx="413384" cy="718820"/>
          </a:xfrm>
          <a:custGeom>
            <a:avLst/>
            <a:gdLst/>
            <a:ahLst/>
            <a:cxnLst/>
            <a:rect l="l" t="t" r="r" b="b"/>
            <a:pathLst>
              <a:path w="413385" h="718819">
                <a:moveTo>
                  <a:pt x="413016" y="12"/>
                </a:moveTo>
                <a:lnTo>
                  <a:pt x="401739" y="0"/>
                </a:lnTo>
                <a:lnTo>
                  <a:pt x="400926" y="662698"/>
                </a:lnTo>
                <a:lnTo>
                  <a:pt x="11290" y="706119"/>
                </a:lnTo>
                <a:lnTo>
                  <a:pt x="11290" y="629767"/>
                </a:lnTo>
                <a:lnTo>
                  <a:pt x="0" y="629767"/>
                </a:lnTo>
                <a:lnTo>
                  <a:pt x="0" y="718731"/>
                </a:lnTo>
                <a:lnTo>
                  <a:pt x="412203" y="672795"/>
                </a:lnTo>
                <a:lnTo>
                  <a:pt x="413016" y="12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00554" y="2302827"/>
            <a:ext cx="0" cy="377190"/>
          </a:xfrm>
          <a:custGeom>
            <a:avLst/>
            <a:gdLst/>
            <a:ahLst/>
            <a:cxnLst/>
            <a:rect l="l" t="t" r="r" b="b"/>
            <a:pathLst>
              <a:path h="377189">
                <a:moveTo>
                  <a:pt x="0" y="0"/>
                </a:moveTo>
                <a:lnTo>
                  <a:pt x="0" y="376669"/>
                </a:lnTo>
              </a:path>
            </a:pathLst>
          </a:custGeom>
          <a:ln w="13233">
            <a:solidFill>
              <a:srgbClr val="9ECC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75154" y="3059404"/>
            <a:ext cx="79375" cy="92710"/>
          </a:xfrm>
          <a:custGeom>
            <a:avLst/>
            <a:gdLst/>
            <a:ahLst/>
            <a:cxnLst/>
            <a:rect l="l" t="t" r="r" b="b"/>
            <a:pathLst>
              <a:path w="79375" h="92710">
                <a:moveTo>
                  <a:pt x="78892" y="85115"/>
                </a:moveTo>
                <a:lnTo>
                  <a:pt x="8712" y="0"/>
                </a:lnTo>
                <a:lnTo>
                  <a:pt x="0" y="7175"/>
                </a:lnTo>
                <a:lnTo>
                  <a:pt x="70192" y="92290"/>
                </a:lnTo>
                <a:lnTo>
                  <a:pt x="78892" y="85115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381643" y="2899930"/>
            <a:ext cx="272415" cy="216535"/>
          </a:xfrm>
          <a:custGeom>
            <a:avLst/>
            <a:gdLst/>
            <a:ahLst/>
            <a:cxnLst/>
            <a:rect l="l" t="t" r="r" b="b"/>
            <a:pathLst>
              <a:path w="272414" h="216535">
                <a:moveTo>
                  <a:pt x="272249" y="0"/>
                </a:moveTo>
                <a:lnTo>
                  <a:pt x="0" y="18783"/>
                </a:lnTo>
                <a:lnTo>
                  <a:pt x="0" y="216014"/>
                </a:lnTo>
                <a:lnTo>
                  <a:pt x="11290" y="214846"/>
                </a:lnTo>
                <a:lnTo>
                  <a:pt x="11290" y="29311"/>
                </a:lnTo>
                <a:lnTo>
                  <a:pt x="260915" y="12088"/>
                </a:lnTo>
                <a:lnTo>
                  <a:pt x="260946" y="6019"/>
                </a:lnTo>
                <a:lnTo>
                  <a:pt x="272224" y="6083"/>
                </a:lnTo>
                <a:lnTo>
                  <a:pt x="272249" y="0"/>
                </a:lnTo>
                <a:close/>
              </a:path>
              <a:path w="272414" h="216535">
                <a:moveTo>
                  <a:pt x="266966" y="188395"/>
                </a:moveTo>
                <a:lnTo>
                  <a:pt x="266966" y="11671"/>
                </a:lnTo>
                <a:lnTo>
                  <a:pt x="260915" y="12088"/>
                </a:lnTo>
                <a:lnTo>
                  <a:pt x="260070" y="177761"/>
                </a:lnTo>
                <a:lnTo>
                  <a:pt x="11290" y="203504"/>
                </a:lnTo>
                <a:lnTo>
                  <a:pt x="11290" y="214846"/>
                </a:lnTo>
                <a:lnTo>
                  <a:pt x="266966" y="188395"/>
                </a:lnTo>
                <a:close/>
              </a:path>
              <a:path w="272414" h="216535">
                <a:moveTo>
                  <a:pt x="266966" y="11671"/>
                </a:moveTo>
                <a:lnTo>
                  <a:pt x="266585" y="6045"/>
                </a:lnTo>
                <a:lnTo>
                  <a:pt x="260946" y="6019"/>
                </a:lnTo>
                <a:lnTo>
                  <a:pt x="260915" y="12088"/>
                </a:lnTo>
                <a:lnTo>
                  <a:pt x="266966" y="11671"/>
                </a:lnTo>
                <a:close/>
              </a:path>
              <a:path w="272414" h="216535">
                <a:moveTo>
                  <a:pt x="272224" y="6083"/>
                </a:moveTo>
                <a:lnTo>
                  <a:pt x="266585" y="6045"/>
                </a:lnTo>
                <a:lnTo>
                  <a:pt x="266966" y="11671"/>
                </a:lnTo>
                <a:lnTo>
                  <a:pt x="266966" y="188395"/>
                </a:lnTo>
                <a:lnTo>
                  <a:pt x="271297" y="187947"/>
                </a:lnTo>
                <a:lnTo>
                  <a:pt x="272224" y="6083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060257" y="2518625"/>
            <a:ext cx="331470" cy="414655"/>
          </a:xfrm>
          <a:custGeom>
            <a:avLst/>
            <a:gdLst/>
            <a:ahLst/>
            <a:cxnLst/>
            <a:rect l="l" t="t" r="r" b="b"/>
            <a:pathLst>
              <a:path w="331469" h="414655">
                <a:moveTo>
                  <a:pt x="131838" y="11201"/>
                </a:moveTo>
                <a:lnTo>
                  <a:pt x="130543" y="0"/>
                </a:lnTo>
                <a:lnTo>
                  <a:pt x="0" y="15163"/>
                </a:lnTo>
                <a:lnTo>
                  <a:pt x="21640" y="41951"/>
                </a:lnTo>
                <a:lnTo>
                  <a:pt x="21640" y="24002"/>
                </a:lnTo>
                <a:lnTo>
                  <a:pt x="131838" y="11201"/>
                </a:lnTo>
                <a:close/>
              </a:path>
              <a:path w="331469" h="414655">
                <a:moveTo>
                  <a:pt x="331419" y="407441"/>
                </a:moveTo>
                <a:lnTo>
                  <a:pt x="21640" y="24002"/>
                </a:lnTo>
                <a:lnTo>
                  <a:pt x="21640" y="41951"/>
                </a:lnTo>
                <a:lnTo>
                  <a:pt x="322643" y="414540"/>
                </a:lnTo>
                <a:lnTo>
                  <a:pt x="331419" y="407441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307755" y="3013824"/>
            <a:ext cx="84455" cy="98425"/>
          </a:xfrm>
          <a:custGeom>
            <a:avLst/>
            <a:gdLst/>
            <a:ahLst/>
            <a:cxnLst/>
            <a:rect l="l" t="t" r="r" b="b"/>
            <a:pathLst>
              <a:path w="84455" h="98425">
                <a:moveTo>
                  <a:pt x="83883" y="91160"/>
                </a:moveTo>
                <a:lnTo>
                  <a:pt x="8699" y="0"/>
                </a:lnTo>
                <a:lnTo>
                  <a:pt x="0" y="7175"/>
                </a:lnTo>
                <a:lnTo>
                  <a:pt x="75183" y="98336"/>
                </a:lnTo>
                <a:lnTo>
                  <a:pt x="83883" y="91160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344051" y="2468397"/>
            <a:ext cx="307975" cy="441959"/>
          </a:xfrm>
          <a:custGeom>
            <a:avLst/>
            <a:gdLst/>
            <a:ahLst/>
            <a:cxnLst/>
            <a:rect l="l" t="t" r="r" b="b"/>
            <a:pathLst>
              <a:path w="307975" h="441960">
                <a:moveTo>
                  <a:pt x="12547" y="25"/>
                </a:moveTo>
                <a:lnTo>
                  <a:pt x="1269" y="0"/>
                </a:lnTo>
                <a:lnTo>
                  <a:pt x="0" y="392582"/>
                </a:lnTo>
                <a:lnTo>
                  <a:pt x="11315" y="391893"/>
                </a:lnTo>
                <a:lnTo>
                  <a:pt x="11315" y="380593"/>
                </a:lnTo>
                <a:lnTo>
                  <a:pt x="12547" y="25"/>
                </a:lnTo>
                <a:close/>
              </a:path>
              <a:path w="307975" h="441960">
                <a:moveTo>
                  <a:pt x="307860" y="432866"/>
                </a:moveTo>
                <a:lnTo>
                  <a:pt x="229869" y="367283"/>
                </a:lnTo>
                <a:lnTo>
                  <a:pt x="11315" y="380593"/>
                </a:lnTo>
                <a:lnTo>
                  <a:pt x="11315" y="391893"/>
                </a:lnTo>
                <a:lnTo>
                  <a:pt x="226060" y="378828"/>
                </a:lnTo>
                <a:lnTo>
                  <a:pt x="300596" y="441502"/>
                </a:lnTo>
                <a:lnTo>
                  <a:pt x="307860" y="432866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054605" y="2849041"/>
            <a:ext cx="262255" cy="240029"/>
          </a:xfrm>
          <a:custGeom>
            <a:avLst/>
            <a:gdLst/>
            <a:ahLst/>
            <a:cxnLst/>
            <a:rect l="l" t="t" r="r" b="b"/>
            <a:pathLst>
              <a:path w="262255" h="240030">
                <a:moveTo>
                  <a:pt x="261912" y="215392"/>
                </a:moveTo>
                <a:lnTo>
                  <a:pt x="260616" y="0"/>
                </a:lnTo>
                <a:lnTo>
                  <a:pt x="2857" y="25247"/>
                </a:lnTo>
                <a:lnTo>
                  <a:pt x="0" y="193776"/>
                </a:lnTo>
                <a:lnTo>
                  <a:pt x="11290" y="193967"/>
                </a:lnTo>
                <a:lnTo>
                  <a:pt x="13969" y="35496"/>
                </a:lnTo>
                <a:lnTo>
                  <a:pt x="249415" y="12433"/>
                </a:lnTo>
                <a:lnTo>
                  <a:pt x="250571" y="216479"/>
                </a:lnTo>
                <a:lnTo>
                  <a:pt x="261912" y="215392"/>
                </a:lnTo>
                <a:close/>
              </a:path>
              <a:path w="262255" h="240030">
                <a:moveTo>
                  <a:pt x="250571" y="216479"/>
                </a:moveTo>
                <a:lnTo>
                  <a:pt x="250571" y="205143"/>
                </a:lnTo>
                <a:lnTo>
                  <a:pt x="8686" y="228346"/>
                </a:lnTo>
                <a:lnTo>
                  <a:pt x="9766" y="239572"/>
                </a:lnTo>
                <a:lnTo>
                  <a:pt x="250571" y="216479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739506" y="2468156"/>
            <a:ext cx="577215" cy="415925"/>
          </a:xfrm>
          <a:custGeom>
            <a:avLst/>
            <a:gdLst/>
            <a:ahLst/>
            <a:cxnLst/>
            <a:rect l="l" t="t" r="r" b="b"/>
            <a:pathLst>
              <a:path w="577214" h="415925">
                <a:moveTo>
                  <a:pt x="576986" y="382193"/>
                </a:moveTo>
                <a:lnTo>
                  <a:pt x="263867" y="0"/>
                </a:lnTo>
                <a:lnTo>
                  <a:pt x="0" y="22834"/>
                </a:lnTo>
                <a:lnTo>
                  <a:pt x="22364" y="49955"/>
                </a:lnTo>
                <a:lnTo>
                  <a:pt x="22364" y="32219"/>
                </a:lnTo>
                <a:lnTo>
                  <a:pt x="258914" y="11760"/>
                </a:lnTo>
                <a:lnTo>
                  <a:pt x="568261" y="389343"/>
                </a:lnTo>
                <a:lnTo>
                  <a:pt x="576986" y="382193"/>
                </a:lnTo>
                <a:close/>
              </a:path>
              <a:path w="577214" h="415925">
                <a:moveTo>
                  <a:pt x="332384" y="408165"/>
                </a:moveTo>
                <a:lnTo>
                  <a:pt x="22364" y="32219"/>
                </a:lnTo>
                <a:lnTo>
                  <a:pt x="22364" y="49955"/>
                </a:lnTo>
                <a:lnTo>
                  <a:pt x="323672" y="415340"/>
                </a:lnTo>
                <a:lnTo>
                  <a:pt x="332384" y="408165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39404" y="2511698"/>
            <a:ext cx="12065" cy="0"/>
          </a:xfrm>
          <a:custGeom>
            <a:avLst/>
            <a:gdLst/>
            <a:ahLst/>
            <a:cxnLst/>
            <a:rect l="l" t="t" r="r" b="b"/>
            <a:pathLst>
              <a:path w="12064">
                <a:moveTo>
                  <a:pt x="0" y="0"/>
                </a:moveTo>
                <a:lnTo>
                  <a:pt x="11493" y="0"/>
                </a:lnTo>
              </a:path>
            </a:pathLst>
          </a:custGeom>
          <a:ln w="32118">
            <a:solidFill>
              <a:srgbClr val="9ECC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550288" y="2527465"/>
            <a:ext cx="488315" cy="370840"/>
          </a:xfrm>
          <a:custGeom>
            <a:avLst/>
            <a:gdLst/>
            <a:ahLst/>
            <a:cxnLst/>
            <a:rect l="l" t="t" r="r" b="b"/>
            <a:pathLst>
              <a:path w="488314" h="370839">
                <a:moveTo>
                  <a:pt x="487718" y="338785"/>
                </a:moveTo>
                <a:lnTo>
                  <a:pt x="202984" y="0"/>
                </a:lnTo>
                <a:lnTo>
                  <a:pt x="0" y="22377"/>
                </a:lnTo>
                <a:lnTo>
                  <a:pt x="21564" y="49445"/>
                </a:lnTo>
                <a:lnTo>
                  <a:pt x="21564" y="31343"/>
                </a:lnTo>
                <a:lnTo>
                  <a:pt x="198234" y="11874"/>
                </a:lnTo>
                <a:lnTo>
                  <a:pt x="479082" y="346049"/>
                </a:lnTo>
                <a:lnTo>
                  <a:pt x="487718" y="338785"/>
                </a:lnTo>
                <a:close/>
              </a:path>
              <a:path w="488314" h="370839">
                <a:moveTo>
                  <a:pt x="286029" y="363321"/>
                </a:moveTo>
                <a:lnTo>
                  <a:pt x="21564" y="31343"/>
                </a:lnTo>
                <a:lnTo>
                  <a:pt x="21564" y="49445"/>
                </a:lnTo>
                <a:lnTo>
                  <a:pt x="277215" y="370344"/>
                </a:lnTo>
                <a:lnTo>
                  <a:pt x="286029" y="363321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825498" y="2865551"/>
            <a:ext cx="213360" cy="140970"/>
          </a:xfrm>
          <a:custGeom>
            <a:avLst/>
            <a:gdLst/>
            <a:ahLst/>
            <a:cxnLst/>
            <a:rect l="l" t="t" r="r" b="b"/>
            <a:pathLst>
              <a:path w="213360" h="140969">
                <a:moveTo>
                  <a:pt x="212915" y="0"/>
                </a:moveTo>
                <a:lnTo>
                  <a:pt x="0" y="24891"/>
                </a:lnTo>
                <a:lnTo>
                  <a:pt x="0" y="140881"/>
                </a:lnTo>
                <a:lnTo>
                  <a:pt x="11290" y="139266"/>
                </a:lnTo>
                <a:lnTo>
                  <a:pt x="11290" y="34924"/>
                </a:lnTo>
                <a:lnTo>
                  <a:pt x="201362" y="12713"/>
                </a:lnTo>
                <a:lnTo>
                  <a:pt x="201498" y="6235"/>
                </a:lnTo>
                <a:lnTo>
                  <a:pt x="212775" y="6476"/>
                </a:lnTo>
                <a:lnTo>
                  <a:pt x="212915" y="0"/>
                </a:lnTo>
                <a:close/>
              </a:path>
              <a:path w="213360" h="140969">
                <a:moveTo>
                  <a:pt x="207784" y="111170"/>
                </a:moveTo>
                <a:lnTo>
                  <a:pt x="207784" y="11963"/>
                </a:lnTo>
                <a:lnTo>
                  <a:pt x="201362" y="12713"/>
                </a:lnTo>
                <a:lnTo>
                  <a:pt x="199517" y="100952"/>
                </a:lnTo>
                <a:lnTo>
                  <a:pt x="11290" y="127863"/>
                </a:lnTo>
                <a:lnTo>
                  <a:pt x="11290" y="139266"/>
                </a:lnTo>
                <a:lnTo>
                  <a:pt x="207784" y="111170"/>
                </a:lnTo>
                <a:close/>
              </a:path>
              <a:path w="213360" h="140969">
                <a:moveTo>
                  <a:pt x="207784" y="11963"/>
                </a:moveTo>
                <a:lnTo>
                  <a:pt x="207137" y="6362"/>
                </a:lnTo>
                <a:lnTo>
                  <a:pt x="201498" y="6235"/>
                </a:lnTo>
                <a:lnTo>
                  <a:pt x="201362" y="12713"/>
                </a:lnTo>
                <a:lnTo>
                  <a:pt x="207784" y="11963"/>
                </a:lnTo>
                <a:close/>
              </a:path>
              <a:path w="213360" h="140969">
                <a:moveTo>
                  <a:pt x="212775" y="6476"/>
                </a:moveTo>
                <a:lnTo>
                  <a:pt x="207137" y="6362"/>
                </a:lnTo>
                <a:lnTo>
                  <a:pt x="207784" y="11963"/>
                </a:lnTo>
                <a:lnTo>
                  <a:pt x="207784" y="111170"/>
                </a:lnTo>
                <a:lnTo>
                  <a:pt x="210591" y="110769"/>
                </a:lnTo>
                <a:lnTo>
                  <a:pt x="212775" y="6476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813725" y="3037128"/>
            <a:ext cx="255904" cy="158750"/>
          </a:xfrm>
          <a:custGeom>
            <a:avLst/>
            <a:gdLst/>
            <a:ahLst/>
            <a:cxnLst/>
            <a:rect l="l" t="t" r="r" b="b"/>
            <a:pathLst>
              <a:path w="255905" h="158750">
                <a:moveTo>
                  <a:pt x="255650" y="0"/>
                </a:moveTo>
                <a:lnTo>
                  <a:pt x="0" y="35763"/>
                </a:lnTo>
                <a:lnTo>
                  <a:pt x="190" y="158508"/>
                </a:lnTo>
                <a:lnTo>
                  <a:pt x="11290" y="156973"/>
                </a:lnTo>
                <a:lnTo>
                  <a:pt x="11290" y="45580"/>
                </a:lnTo>
                <a:lnTo>
                  <a:pt x="244147" y="13005"/>
                </a:lnTo>
                <a:lnTo>
                  <a:pt x="244259" y="6400"/>
                </a:lnTo>
                <a:lnTo>
                  <a:pt x="255536" y="6591"/>
                </a:lnTo>
                <a:lnTo>
                  <a:pt x="255650" y="0"/>
                </a:lnTo>
                <a:close/>
              </a:path>
              <a:path w="255905" h="158750">
                <a:moveTo>
                  <a:pt x="250685" y="123866"/>
                </a:moveTo>
                <a:lnTo>
                  <a:pt x="250685" y="12090"/>
                </a:lnTo>
                <a:lnTo>
                  <a:pt x="244147" y="13005"/>
                </a:lnTo>
                <a:lnTo>
                  <a:pt x="242442" y="113614"/>
                </a:lnTo>
                <a:lnTo>
                  <a:pt x="11442" y="145567"/>
                </a:lnTo>
                <a:lnTo>
                  <a:pt x="11290" y="45580"/>
                </a:lnTo>
                <a:lnTo>
                  <a:pt x="11290" y="156973"/>
                </a:lnTo>
                <a:lnTo>
                  <a:pt x="250685" y="123866"/>
                </a:lnTo>
                <a:close/>
              </a:path>
              <a:path w="255905" h="158750">
                <a:moveTo>
                  <a:pt x="250685" y="12090"/>
                </a:moveTo>
                <a:lnTo>
                  <a:pt x="249897" y="6502"/>
                </a:lnTo>
                <a:lnTo>
                  <a:pt x="244259" y="6400"/>
                </a:lnTo>
                <a:lnTo>
                  <a:pt x="244147" y="13005"/>
                </a:lnTo>
                <a:lnTo>
                  <a:pt x="250685" y="12090"/>
                </a:lnTo>
                <a:close/>
              </a:path>
              <a:path w="255905" h="158750">
                <a:moveTo>
                  <a:pt x="255536" y="6591"/>
                </a:moveTo>
                <a:lnTo>
                  <a:pt x="249897" y="6502"/>
                </a:lnTo>
                <a:lnTo>
                  <a:pt x="250685" y="12090"/>
                </a:lnTo>
                <a:lnTo>
                  <a:pt x="250685" y="123866"/>
                </a:lnTo>
                <a:lnTo>
                  <a:pt x="253555" y="123469"/>
                </a:lnTo>
                <a:lnTo>
                  <a:pt x="255536" y="6591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999348" y="2971825"/>
            <a:ext cx="70485" cy="79375"/>
          </a:xfrm>
          <a:custGeom>
            <a:avLst/>
            <a:gdLst/>
            <a:ahLst/>
            <a:cxnLst/>
            <a:rect l="l" t="t" r="r" b="b"/>
            <a:pathLst>
              <a:path w="70485" h="79375">
                <a:moveTo>
                  <a:pt x="70396" y="71437"/>
                </a:moveTo>
                <a:lnTo>
                  <a:pt x="8534" y="0"/>
                </a:lnTo>
                <a:lnTo>
                  <a:pt x="0" y="7391"/>
                </a:lnTo>
                <a:lnTo>
                  <a:pt x="61861" y="78816"/>
                </a:lnTo>
                <a:lnTo>
                  <a:pt x="70396" y="71437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515186" y="2699372"/>
            <a:ext cx="308610" cy="380365"/>
          </a:xfrm>
          <a:custGeom>
            <a:avLst/>
            <a:gdLst/>
            <a:ahLst/>
            <a:cxnLst/>
            <a:rect l="l" t="t" r="r" b="b"/>
            <a:pathLst>
              <a:path w="308610" h="380364">
                <a:moveTo>
                  <a:pt x="64274" y="11239"/>
                </a:moveTo>
                <a:lnTo>
                  <a:pt x="63233" y="0"/>
                </a:lnTo>
                <a:lnTo>
                  <a:pt x="0" y="5841"/>
                </a:lnTo>
                <a:lnTo>
                  <a:pt x="21907" y="33211"/>
                </a:lnTo>
                <a:lnTo>
                  <a:pt x="21907" y="15151"/>
                </a:lnTo>
                <a:lnTo>
                  <a:pt x="64274" y="11239"/>
                </a:lnTo>
                <a:close/>
              </a:path>
              <a:path w="308610" h="380364">
                <a:moveTo>
                  <a:pt x="308584" y="373303"/>
                </a:moveTo>
                <a:lnTo>
                  <a:pt x="21907" y="15151"/>
                </a:lnTo>
                <a:lnTo>
                  <a:pt x="21907" y="33211"/>
                </a:lnTo>
                <a:lnTo>
                  <a:pt x="299770" y="380352"/>
                </a:lnTo>
                <a:lnTo>
                  <a:pt x="308584" y="373303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517256" y="2712504"/>
            <a:ext cx="305435" cy="480695"/>
          </a:xfrm>
          <a:custGeom>
            <a:avLst/>
            <a:gdLst/>
            <a:ahLst/>
            <a:cxnLst/>
            <a:rect l="l" t="t" r="r" b="b"/>
            <a:pathLst>
              <a:path w="305435" h="480694">
                <a:moveTo>
                  <a:pt x="305244" y="472998"/>
                </a:moveTo>
                <a:lnTo>
                  <a:pt x="13627" y="119519"/>
                </a:lnTo>
                <a:lnTo>
                  <a:pt x="11277" y="0"/>
                </a:lnTo>
                <a:lnTo>
                  <a:pt x="0" y="215"/>
                </a:lnTo>
                <a:lnTo>
                  <a:pt x="2425" y="123672"/>
                </a:lnTo>
                <a:lnTo>
                  <a:pt x="296545" y="480186"/>
                </a:lnTo>
                <a:lnTo>
                  <a:pt x="305244" y="472998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055342" y="3108388"/>
            <a:ext cx="247015" cy="130175"/>
          </a:xfrm>
          <a:custGeom>
            <a:avLst/>
            <a:gdLst/>
            <a:ahLst/>
            <a:cxnLst/>
            <a:rect l="l" t="t" r="r" b="b"/>
            <a:pathLst>
              <a:path w="247014" h="130175">
                <a:moveTo>
                  <a:pt x="235559" y="103264"/>
                </a:moveTo>
                <a:lnTo>
                  <a:pt x="235559" y="91909"/>
                </a:lnTo>
                <a:lnTo>
                  <a:pt x="11468" y="117043"/>
                </a:lnTo>
                <a:lnTo>
                  <a:pt x="11277" y="50533"/>
                </a:lnTo>
                <a:lnTo>
                  <a:pt x="0" y="50571"/>
                </a:lnTo>
                <a:lnTo>
                  <a:pt x="215" y="129654"/>
                </a:lnTo>
                <a:lnTo>
                  <a:pt x="235559" y="103264"/>
                </a:lnTo>
                <a:close/>
              </a:path>
              <a:path w="247014" h="130175">
                <a:moveTo>
                  <a:pt x="246888" y="101993"/>
                </a:moveTo>
                <a:lnTo>
                  <a:pt x="246430" y="0"/>
                </a:lnTo>
                <a:lnTo>
                  <a:pt x="5029" y="27178"/>
                </a:lnTo>
                <a:lnTo>
                  <a:pt x="6299" y="38392"/>
                </a:lnTo>
                <a:lnTo>
                  <a:pt x="235204" y="12611"/>
                </a:lnTo>
                <a:lnTo>
                  <a:pt x="235559" y="103264"/>
                </a:lnTo>
                <a:lnTo>
                  <a:pt x="246888" y="101993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252814" y="3060026"/>
            <a:ext cx="48895" cy="55880"/>
          </a:xfrm>
          <a:custGeom>
            <a:avLst/>
            <a:gdLst/>
            <a:ahLst/>
            <a:cxnLst/>
            <a:rect l="l" t="t" r="r" b="b"/>
            <a:pathLst>
              <a:path w="48894" h="55880">
                <a:moveTo>
                  <a:pt x="48514" y="48552"/>
                </a:moveTo>
                <a:lnTo>
                  <a:pt x="8724" y="0"/>
                </a:lnTo>
                <a:lnTo>
                  <a:pt x="0" y="7150"/>
                </a:lnTo>
                <a:lnTo>
                  <a:pt x="39789" y="55702"/>
                </a:lnTo>
                <a:lnTo>
                  <a:pt x="48514" y="48552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550149" y="2550655"/>
            <a:ext cx="284480" cy="455295"/>
          </a:xfrm>
          <a:custGeom>
            <a:avLst/>
            <a:gdLst/>
            <a:ahLst/>
            <a:cxnLst/>
            <a:rect l="l" t="t" r="r" b="b"/>
            <a:pathLst>
              <a:path w="284480" h="455294">
                <a:moveTo>
                  <a:pt x="284137" y="447636"/>
                </a:moveTo>
                <a:lnTo>
                  <a:pt x="11595" y="115760"/>
                </a:lnTo>
                <a:lnTo>
                  <a:pt x="11277" y="0"/>
                </a:lnTo>
                <a:lnTo>
                  <a:pt x="0" y="25"/>
                </a:lnTo>
                <a:lnTo>
                  <a:pt x="317" y="119811"/>
                </a:lnTo>
                <a:lnTo>
                  <a:pt x="275412" y="454799"/>
                </a:lnTo>
                <a:lnTo>
                  <a:pt x="284137" y="447636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196795" y="2672219"/>
            <a:ext cx="157480" cy="186055"/>
          </a:xfrm>
          <a:custGeom>
            <a:avLst/>
            <a:gdLst/>
            <a:ahLst/>
            <a:cxnLst/>
            <a:rect l="l" t="t" r="r" b="b"/>
            <a:pathLst>
              <a:path w="157480" h="186055">
                <a:moveTo>
                  <a:pt x="157238" y="178447"/>
                </a:moveTo>
                <a:lnTo>
                  <a:pt x="8661" y="0"/>
                </a:lnTo>
                <a:lnTo>
                  <a:pt x="0" y="7213"/>
                </a:lnTo>
                <a:lnTo>
                  <a:pt x="148564" y="185661"/>
                </a:lnTo>
                <a:lnTo>
                  <a:pt x="157238" y="178447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002866" y="3158947"/>
            <a:ext cx="62230" cy="78740"/>
          </a:xfrm>
          <a:custGeom>
            <a:avLst/>
            <a:gdLst/>
            <a:ahLst/>
            <a:cxnLst/>
            <a:rect l="l" t="t" r="r" b="b"/>
            <a:pathLst>
              <a:path w="62230" h="78739">
                <a:moveTo>
                  <a:pt x="61874" y="71475"/>
                </a:moveTo>
                <a:lnTo>
                  <a:pt x="9080" y="0"/>
                </a:lnTo>
                <a:lnTo>
                  <a:pt x="0" y="6692"/>
                </a:lnTo>
                <a:lnTo>
                  <a:pt x="52793" y="78181"/>
                </a:lnTo>
                <a:lnTo>
                  <a:pt x="61874" y="71475"/>
                </a:lnTo>
                <a:close/>
              </a:path>
            </a:pathLst>
          </a:custGeom>
          <a:solidFill>
            <a:srgbClr val="9ECC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157041" y="1424800"/>
            <a:ext cx="0" cy="907415"/>
          </a:xfrm>
          <a:custGeom>
            <a:avLst/>
            <a:gdLst/>
            <a:ahLst/>
            <a:cxnLst/>
            <a:rect l="l" t="t" r="r" b="b"/>
            <a:pathLst>
              <a:path h="907414">
                <a:moveTo>
                  <a:pt x="0" y="0"/>
                </a:moveTo>
                <a:lnTo>
                  <a:pt x="0" y="907122"/>
                </a:lnTo>
              </a:path>
            </a:pathLst>
          </a:custGeom>
          <a:ln w="3175">
            <a:solidFill>
              <a:srgbClr val="5F60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133966" y="2307412"/>
            <a:ext cx="46355" cy="29209"/>
          </a:xfrm>
          <a:custGeom>
            <a:avLst/>
            <a:gdLst/>
            <a:ahLst/>
            <a:cxnLst/>
            <a:rect l="l" t="t" r="r" b="b"/>
            <a:pathLst>
              <a:path w="46355" h="29210">
                <a:moveTo>
                  <a:pt x="46139" y="3835"/>
                </a:moveTo>
                <a:lnTo>
                  <a:pt x="42011" y="0"/>
                </a:lnTo>
                <a:lnTo>
                  <a:pt x="23075" y="20370"/>
                </a:lnTo>
                <a:lnTo>
                  <a:pt x="4140" y="0"/>
                </a:lnTo>
                <a:lnTo>
                  <a:pt x="0" y="3835"/>
                </a:lnTo>
                <a:lnTo>
                  <a:pt x="23075" y="28651"/>
                </a:lnTo>
                <a:lnTo>
                  <a:pt x="46139" y="3835"/>
                </a:lnTo>
                <a:close/>
              </a:path>
            </a:pathLst>
          </a:custGeom>
          <a:solidFill>
            <a:srgbClr val="5F60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985327" y="1424787"/>
            <a:ext cx="0" cy="1004569"/>
          </a:xfrm>
          <a:custGeom>
            <a:avLst/>
            <a:gdLst/>
            <a:ahLst/>
            <a:cxnLst/>
            <a:rect l="l" t="t" r="r" b="b"/>
            <a:pathLst>
              <a:path h="1004569">
                <a:moveTo>
                  <a:pt x="0" y="0"/>
                </a:moveTo>
                <a:lnTo>
                  <a:pt x="0" y="1004290"/>
                </a:lnTo>
              </a:path>
            </a:pathLst>
          </a:custGeom>
          <a:ln w="3175">
            <a:solidFill>
              <a:srgbClr val="5F60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962264" y="2404567"/>
            <a:ext cx="46355" cy="29209"/>
          </a:xfrm>
          <a:custGeom>
            <a:avLst/>
            <a:gdLst/>
            <a:ahLst/>
            <a:cxnLst/>
            <a:rect l="l" t="t" r="r" b="b"/>
            <a:pathLst>
              <a:path w="46355" h="29210">
                <a:moveTo>
                  <a:pt x="46139" y="3835"/>
                </a:moveTo>
                <a:lnTo>
                  <a:pt x="41998" y="0"/>
                </a:lnTo>
                <a:lnTo>
                  <a:pt x="23063" y="20370"/>
                </a:lnTo>
                <a:lnTo>
                  <a:pt x="4127" y="0"/>
                </a:lnTo>
                <a:lnTo>
                  <a:pt x="0" y="3835"/>
                </a:lnTo>
                <a:lnTo>
                  <a:pt x="23063" y="28651"/>
                </a:lnTo>
                <a:lnTo>
                  <a:pt x="46139" y="3835"/>
                </a:lnTo>
                <a:close/>
              </a:path>
            </a:pathLst>
          </a:custGeom>
          <a:solidFill>
            <a:srgbClr val="5F60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488690" y="268622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489" y="41732"/>
                </a:moveTo>
                <a:lnTo>
                  <a:pt x="80208" y="25487"/>
                </a:lnTo>
                <a:lnTo>
                  <a:pt x="71261" y="12222"/>
                </a:lnTo>
                <a:lnTo>
                  <a:pt x="57991" y="3279"/>
                </a:lnTo>
                <a:lnTo>
                  <a:pt x="41744" y="0"/>
                </a:lnTo>
                <a:lnTo>
                  <a:pt x="25497" y="3279"/>
                </a:lnTo>
                <a:lnTo>
                  <a:pt x="12228" y="12222"/>
                </a:lnTo>
                <a:lnTo>
                  <a:pt x="3281" y="25487"/>
                </a:lnTo>
                <a:lnTo>
                  <a:pt x="0" y="41732"/>
                </a:lnTo>
                <a:lnTo>
                  <a:pt x="3281" y="57984"/>
                </a:lnTo>
                <a:lnTo>
                  <a:pt x="12228" y="71253"/>
                </a:lnTo>
                <a:lnTo>
                  <a:pt x="25497" y="80197"/>
                </a:lnTo>
                <a:lnTo>
                  <a:pt x="41744" y="83477"/>
                </a:lnTo>
                <a:lnTo>
                  <a:pt x="57991" y="80197"/>
                </a:lnTo>
                <a:lnTo>
                  <a:pt x="71261" y="71253"/>
                </a:lnTo>
                <a:lnTo>
                  <a:pt x="80208" y="57984"/>
                </a:lnTo>
                <a:lnTo>
                  <a:pt x="83489" y="41732"/>
                </a:lnTo>
                <a:close/>
              </a:path>
            </a:pathLst>
          </a:custGeom>
          <a:solidFill>
            <a:srgbClr val="5F60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3500373" y="2669683"/>
            <a:ext cx="60325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spc="10" dirty="0">
                <a:solidFill>
                  <a:srgbClr val="FFFFFF"/>
                </a:solidFill>
                <a:latin typeface="Myriad Pro"/>
                <a:cs typeface="Myriad Pro"/>
              </a:rPr>
              <a:t>1</a:t>
            </a:r>
            <a:endParaRPr sz="500">
              <a:latin typeface="Myriad Pro"/>
              <a:cs typeface="Myriad Pro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4741138" y="352148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489" y="41744"/>
                </a:moveTo>
                <a:lnTo>
                  <a:pt x="80208" y="25497"/>
                </a:lnTo>
                <a:lnTo>
                  <a:pt x="71261" y="12228"/>
                </a:lnTo>
                <a:lnTo>
                  <a:pt x="57991" y="3281"/>
                </a:lnTo>
                <a:lnTo>
                  <a:pt x="41744" y="0"/>
                </a:lnTo>
                <a:lnTo>
                  <a:pt x="25497" y="3281"/>
                </a:lnTo>
                <a:lnTo>
                  <a:pt x="12228" y="12228"/>
                </a:lnTo>
                <a:lnTo>
                  <a:pt x="3281" y="25497"/>
                </a:lnTo>
                <a:lnTo>
                  <a:pt x="0" y="41744"/>
                </a:lnTo>
                <a:lnTo>
                  <a:pt x="3281" y="57997"/>
                </a:lnTo>
                <a:lnTo>
                  <a:pt x="12228" y="71266"/>
                </a:lnTo>
                <a:lnTo>
                  <a:pt x="25497" y="80210"/>
                </a:lnTo>
                <a:lnTo>
                  <a:pt x="41744" y="83489"/>
                </a:lnTo>
                <a:lnTo>
                  <a:pt x="57991" y="80210"/>
                </a:lnTo>
                <a:lnTo>
                  <a:pt x="71261" y="71266"/>
                </a:lnTo>
                <a:lnTo>
                  <a:pt x="80208" y="57997"/>
                </a:lnTo>
                <a:lnTo>
                  <a:pt x="83489" y="41744"/>
                </a:lnTo>
                <a:close/>
              </a:path>
            </a:pathLst>
          </a:custGeom>
          <a:solidFill>
            <a:srgbClr val="5F60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4752822" y="3504949"/>
            <a:ext cx="60325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spc="10" dirty="0">
                <a:solidFill>
                  <a:srgbClr val="FFFFFF"/>
                </a:solidFill>
                <a:latin typeface="Myriad Pro"/>
                <a:cs typeface="Myriad Pro"/>
              </a:rPr>
              <a:t>5</a:t>
            </a:r>
            <a:endParaRPr sz="500">
              <a:latin typeface="Myriad Pro"/>
              <a:cs typeface="Myriad Pro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044101" y="2470924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19" h="83819">
                <a:moveTo>
                  <a:pt x="83489" y="41732"/>
                </a:moveTo>
                <a:lnTo>
                  <a:pt x="80208" y="25487"/>
                </a:lnTo>
                <a:lnTo>
                  <a:pt x="71261" y="12222"/>
                </a:lnTo>
                <a:lnTo>
                  <a:pt x="57991" y="3279"/>
                </a:lnTo>
                <a:lnTo>
                  <a:pt x="41744" y="0"/>
                </a:lnTo>
                <a:lnTo>
                  <a:pt x="25497" y="3279"/>
                </a:lnTo>
                <a:lnTo>
                  <a:pt x="12228" y="12222"/>
                </a:lnTo>
                <a:lnTo>
                  <a:pt x="3281" y="25487"/>
                </a:lnTo>
                <a:lnTo>
                  <a:pt x="0" y="41732"/>
                </a:lnTo>
                <a:lnTo>
                  <a:pt x="3281" y="57986"/>
                </a:lnTo>
                <a:lnTo>
                  <a:pt x="12228" y="71259"/>
                </a:lnTo>
                <a:lnTo>
                  <a:pt x="25497" y="80208"/>
                </a:lnTo>
                <a:lnTo>
                  <a:pt x="41744" y="83489"/>
                </a:lnTo>
                <a:lnTo>
                  <a:pt x="57991" y="80208"/>
                </a:lnTo>
                <a:lnTo>
                  <a:pt x="71261" y="71259"/>
                </a:lnTo>
                <a:lnTo>
                  <a:pt x="80208" y="57986"/>
                </a:lnTo>
                <a:lnTo>
                  <a:pt x="83489" y="41732"/>
                </a:lnTo>
                <a:close/>
              </a:path>
            </a:pathLst>
          </a:custGeom>
          <a:solidFill>
            <a:srgbClr val="5F60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3055785" y="2454380"/>
            <a:ext cx="60325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spc="10" dirty="0">
                <a:solidFill>
                  <a:srgbClr val="FFFFFF"/>
                </a:solidFill>
                <a:latin typeface="Myriad Pro"/>
                <a:cs typeface="Myriad Pro"/>
              </a:rPr>
              <a:t>2</a:t>
            </a:r>
            <a:endParaRPr sz="500">
              <a:latin typeface="Myriad Pro"/>
              <a:cs typeface="Myriad Pro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3558844" y="2052675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502" y="41744"/>
                </a:moveTo>
                <a:lnTo>
                  <a:pt x="80221" y="25497"/>
                </a:lnTo>
                <a:lnTo>
                  <a:pt x="71273" y="12228"/>
                </a:lnTo>
                <a:lnTo>
                  <a:pt x="58004" y="3281"/>
                </a:lnTo>
                <a:lnTo>
                  <a:pt x="41757" y="0"/>
                </a:lnTo>
                <a:lnTo>
                  <a:pt x="25503" y="3281"/>
                </a:lnTo>
                <a:lnTo>
                  <a:pt x="12230" y="12228"/>
                </a:lnTo>
                <a:lnTo>
                  <a:pt x="3281" y="25497"/>
                </a:lnTo>
                <a:lnTo>
                  <a:pt x="0" y="41744"/>
                </a:lnTo>
                <a:lnTo>
                  <a:pt x="3281" y="57997"/>
                </a:lnTo>
                <a:lnTo>
                  <a:pt x="12230" y="71266"/>
                </a:lnTo>
                <a:lnTo>
                  <a:pt x="25503" y="80210"/>
                </a:lnTo>
                <a:lnTo>
                  <a:pt x="41757" y="83489"/>
                </a:lnTo>
                <a:lnTo>
                  <a:pt x="58004" y="80210"/>
                </a:lnTo>
                <a:lnTo>
                  <a:pt x="71273" y="71266"/>
                </a:lnTo>
                <a:lnTo>
                  <a:pt x="80221" y="57997"/>
                </a:lnTo>
                <a:lnTo>
                  <a:pt x="83502" y="41744"/>
                </a:lnTo>
                <a:close/>
              </a:path>
            </a:pathLst>
          </a:custGeom>
          <a:solidFill>
            <a:srgbClr val="5F60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3570541" y="2036143"/>
            <a:ext cx="60325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spc="10" dirty="0">
                <a:solidFill>
                  <a:srgbClr val="FFFFFF"/>
                </a:solidFill>
                <a:latin typeface="Myriad Pro"/>
                <a:cs typeface="Myriad Pro"/>
              </a:rPr>
              <a:t>3</a:t>
            </a:r>
            <a:endParaRPr sz="500">
              <a:latin typeface="Myriad Pro"/>
              <a:cs typeface="Myriad Pro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2931058" y="1256022"/>
            <a:ext cx="5581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E5F61"/>
                </a:solidFill>
                <a:latin typeface="Myriad Pro"/>
                <a:cs typeface="Myriad Pro"/>
              </a:rPr>
              <a:t>Block 31</a:t>
            </a:r>
            <a:r>
              <a:rPr sz="800" spc="-95" dirty="0">
                <a:solidFill>
                  <a:srgbClr val="5E5F61"/>
                </a:solidFill>
                <a:latin typeface="Myriad Pro"/>
                <a:cs typeface="Myriad Pro"/>
              </a:rPr>
              <a:t> </a:t>
            </a:r>
            <a:r>
              <a:rPr sz="800" spc="-5" dirty="0">
                <a:solidFill>
                  <a:srgbClr val="5E5F61"/>
                </a:solidFill>
                <a:latin typeface="Myriad Pro"/>
                <a:cs typeface="Myriad Pro"/>
              </a:rPr>
              <a:t>Site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759385" y="1256022"/>
            <a:ext cx="5581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5E5F61"/>
                </a:solidFill>
                <a:latin typeface="Myriad Pro"/>
                <a:cs typeface="Myriad Pro"/>
              </a:rPr>
              <a:t>Block 25</a:t>
            </a:r>
            <a:r>
              <a:rPr sz="800" spc="-95" dirty="0">
                <a:solidFill>
                  <a:srgbClr val="5E5F61"/>
                </a:solidFill>
                <a:latin typeface="Myriad Pro"/>
                <a:cs typeface="Myriad Pro"/>
              </a:rPr>
              <a:t> </a:t>
            </a:r>
            <a:r>
              <a:rPr sz="800" spc="-5" dirty="0">
                <a:solidFill>
                  <a:srgbClr val="5E5F61"/>
                </a:solidFill>
                <a:latin typeface="Myriad Pro"/>
                <a:cs typeface="Myriad Pro"/>
              </a:rPr>
              <a:t>Site</a:t>
            </a:r>
            <a:endParaRPr sz="800">
              <a:latin typeface="Myriad Pro"/>
              <a:cs typeface="Myriad Pro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931949" y="256517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19" h="83819">
                <a:moveTo>
                  <a:pt x="83502" y="41744"/>
                </a:moveTo>
                <a:lnTo>
                  <a:pt x="80221" y="25497"/>
                </a:lnTo>
                <a:lnTo>
                  <a:pt x="71272" y="12228"/>
                </a:lnTo>
                <a:lnTo>
                  <a:pt x="57999" y="3281"/>
                </a:lnTo>
                <a:lnTo>
                  <a:pt x="41744" y="0"/>
                </a:lnTo>
                <a:lnTo>
                  <a:pt x="25497" y="3281"/>
                </a:lnTo>
                <a:lnTo>
                  <a:pt x="12228" y="12228"/>
                </a:lnTo>
                <a:lnTo>
                  <a:pt x="3281" y="25497"/>
                </a:lnTo>
                <a:lnTo>
                  <a:pt x="0" y="41744"/>
                </a:lnTo>
                <a:lnTo>
                  <a:pt x="3281" y="57991"/>
                </a:lnTo>
                <a:lnTo>
                  <a:pt x="12228" y="71261"/>
                </a:lnTo>
                <a:lnTo>
                  <a:pt x="25497" y="80208"/>
                </a:lnTo>
                <a:lnTo>
                  <a:pt x="41744" y="83489"/>
                </a:lnTo>
                <a:lnTo>
                  <a:pt x="57999" y="80208"/>
                </a:lnTo>
                <a:lnTo>
                  <a:pt x="71272" y="71261"/>
                </a:lnTo>
                <a:lnTo>
                  <a:pt x="80221" y="57991"/>
                </a:lnTo>
                <a:lnTo>
                  <a:pt x="83502" y="41744"/>
                </a:lnTo>
                <a:close/>
              </a:path>
            </a:pathLst>
          </a:custGeom>
          <a:solidFill>
            <a:srgbClr val="5F60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1943633" y="2548639"/>
            <a:ext cx="60325" cy="106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spc="10" dirty="0">
                <a:solidFill>
                  <a:srgbClr val="FFFFFF"/>
                </a:solidFill>
                <a:latin typeface="Myriad Pro"/>
                <a:cs typeface="Myriad Pro"/>
              </a:rPr>
              <a:t>4</a:t>
            </a:r>
            <a:endParaRPr sz="500"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8600" y="4114800"/>
            <a:ext cx="8305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smtClean="0">
                <a:solidFill>
                  <a:srgbClr val="FFFFFF"/>
                </a:solidFill>
                <a:latin typeface="Helvetica"/>
                <a:cs typeface="Helvetica"/>
              </a:rPr>
              <a:t>18</a:t>
            </a:r>
            <a:r>
              <a:rPr lang="en-US" sz="7000" b="1" baseline="30000" dirty="0" smtClean="0">
                <a:solidFill>
                  <a:srgbClr val="FFFFFF"/>
                </a:solidFill>
                <a:latin typeface="Helvetica"/>
                <a:cs typeface="Helvetica"/>
              </a:rPr>
              <a:t>th</a:t>
            </a:r>
            <a:r>
              <a:rPr lang="en-US" sz="7000" b="1" dirty="0" smtClean="0">
                <a:solidFill>
                  <a:srgbClr val="FFFFFF"/>
                </a:solidFill>
                <a:latin typeface="Helvetica"/>
                <a:cs typeface="Helvetica"/>
              </a:rPr>
              <a:t> of June, 2018</a:t>
            </a:r>
            <a:endParaRPr lang="en-US" sz="7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57164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un_106135_c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1"/>
          <a:stretch/>
        </p:blipFill>
        <p:spPr>
          <a:xfrm>
            <a:off x="762000" y="990600"/>
            <a:ext cx="2814849" cy="2392319"/>
          </a:xfrm>
          <a:prstGeom prst="rect">
            <a:avLst/>
          </a:prstGeom>
        </p:spPr>
      </p:pic>
      <p:pic>
        <p:nvPicPr>
          <p:cNvPr id="5" name="Picture 4" descr="noun_62921_c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1" b="15856"/>
          <a:stretch/>
        </p:blipFill>
        <p:spPr>
          <a:xfrm>
            <a:off x="4343400" y="1219200"/>
            <a:ext cx="2362200" cy="2186911"/>
          </a:xfrm>
          <a:prstGeom prst="rect">
            <a:avLst/>
          </a:prstGeom>
        </p:spPr>
      </p:pic>
      <p:pic>
        <p:nvPicPr>
          <p:cNvPr id="7" name="Picture 6" descr="noun_70155_c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8" b="16177"/>
          <a:stretch/>
        </p:blipFill>
        <p:spPr>
          <a:xfrm>
            <a:off x="7772400" y="1143000"/>
            <a:ext cx="2539182" cy="2339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3733800"/>
            <a:ext cx="2743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Helvetica"/>
                <a:cs typeface="Helvetica"/>
              </a:rPr>
              <a:t>½ GALLON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OF WATER FOR DRINKING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PER DAY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0" y="3733800"/>
            <a:ext cx="33528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Helvetica"/>
                <a:cs typeface="Helvetica"/>
              </a:rPr>
              <a:t>3 GALLONS 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OF WATER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FLUSHING A TOILET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6200" y="3733800"/>
            <a:ext cx="3581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Helvetica"/>
                <a:cs typeface="Helvetica"/>
              </a:rPr>
              <a:t>17.2 GALLONS </a:t>
            </a:r>
            <a:r>
              <a:rPr lang="en-US" sz="2000" dirty="0" smtClean="0">
                <a:latin typeface="Helvetica"/>
                <a:cs typeface="Helvetica"/>
              </a:rPr>
              <a:t>OF WATER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8 MIN. SHOWER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00" y="3733800"/>
            <a:ext cx="35814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Helvetica"/>
                <a:cs typeface="Helvetica"/>
              </a:rPr>
              <a:t>10 GALLONS </a:t>
            </a:r>
            <a:endParaRPr lang="en-US" sz="3500" b="1" dirty="0" smtClean="0">
              <a:latin typeface="Helvetica"/>
              <a:cs typeface="Helvetica"/>
            </a:endParaRP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OF WATER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TOOTHBRUSHING, HANDWASHING, COOKING 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6324600"/>
            <a:ext cx="232429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dirty="0" smtClean="0">
                <a:latin typeface="Helvetica"/>
                <a:cs typeface="Helvetica"/>
              </a:rPr>
              <a:t>80</a:t>
            </a:r>
            <a:endParaRPr lang="en-US" sz="15000" b="1" dirty="0">
              <a:latin typeface="Helvetica"/>
              <a:cs typeface="Helvetica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248400" y="7391400"/>
            <a:ext cx="2971800" cy="484632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058400" y="6324600"/>
            <a:ext cx="232429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dirty="0" smtClean="0">
                <a:latin typeface="Helvetica"/>
                <a:cs typeface="Helvetica"/>
              </a:rPr>
              <a:t>13</a:t>
            </a:r>
            <a:endParaRPr lang="en-US" sz="15000" b="1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2800" y="8534400"/>
            <a:ext cx="160701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Helvetica"/>
                <a:cs typeface="Helvetica"/>
              </a:rPr>
              <a:t>gallons</a:t>
            </a:r>
            <a:endParaRPr lang="en-US" sz="3500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15600" y="8534400"/>
            <a:ext cx="160701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Helvetica"/>
                <a:cs typeface="Helvetica"/>
              </a:rPr>
              <a:t>gallons</a:t>
            </a:r>
            <a:endParaRPr lang="en-US" sz="3500" dirty="0">
              <a:latin typeface="Helvetica"/>
              <a:cs typeface="Helvetica"/>
            </a:endParaRPr>
          </a:p>
        </p:txBody>
      </p:sp>
      <p:pic>
        <p:nvPicPr>
          <p:cNvPr id="3" name="Picture 2" descr="noun_426907_cc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6" b="18824"/>
          <a:stretch/>
        </p:blipFill>
        <p:spPr>
          <a:xfrm>
            <a:off x="11811000" y="1371600"/>
            <a:ext cx="2337160" cy="201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2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64885" y="3398049"/>
            <a:ext cx="3579914" cy="33037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0" y="6318503"/>
            <a:ext cx="4495419" cy="3735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00086" y="2521000"/>
            <a:ext cx="4064800" cy="4327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93717" y="0"/>
            <a:ext cx="4751082" cy="34983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20540" y="6318503"/>
            <a:ext cx="5427941" cy="3739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31208" y="9682480"/>
            <a:ext cx="1813560" cy="375920"/>
          </a:xfrm>
          <a:custGeom>
            <a:avLst/>
            <a:gdLst/>
            <a:ahLst/>
            <a:cxnLst/>
            <a:rect l="l" t="t" r="r" b="b"/>
            <a:pathLst>
              <a:path w="1813560" h="375920">
                <a:moveTo>
                  <a:pt x="0" y="0"/>
                </a:moveTo>
                <a:lnTo>
                  <a:pt x="0" y="375920"/>
                </a:lnTo>
                <a:lnTo>
                  <a:pt x="1813560" y="375920"/>
                </a:lnTo>
                <a:lnTo>
                  <a:pt x="181356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900086" y="6002717"/>
            <a:ext cx="2794000" cy="32188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0650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950"/>
              </a:spcBef>
            </a:pP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Oroville Dam Crisis,</a:t>
            </a:r>
            <a:r>
              <a:rPr sz="1300" b="1" spc="-1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CA</a:t>
            </a:r>
            <a:endParaRPr sz="1300" dirty="0"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83093" y="9769321"/>
            <a:ext cx="153416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Drought,</a:t>
            </a:r>
            <a:r>
              <a:rPr sz="1300" b="1" spc="-1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Montana</a:t>
            </a:r>
            <a:endParaRPr sz="1300" dirty="0">
              <a:latin typeface="Helvetica"/>
              <a:cs typeface="Helvetic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733019" y="3151670"/>
            <a:ext cx="2811780" cy="379730"/>
          </a:xfrm>
          <a:custGeom>
            <a:avLst/>
            <a:gdLst/>
            <a:ahLst/>
            <a:cxnLst/>
            <a:rect l="l" t="t" r="r" b="b"/>
            <a:pathLst>
              <a:path w="2811780" h="379729">
                <a:moveTo>
                  <a:pt x="0" y="0"/>
                </a:moveTo>
                <a:lnTo>
                  <a:pt x="0" y="379476"/>
                </a:lnTo>
                <a:lnTo>
                  <a:pt x="2811779" y="379476"/>
                </a:lnTo>
                <a:lnTo>
                  <a:pt x="281177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898881" y="3292321"/>
            <a:ext cx="257175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Hurricane </a:t>
            </a:r>
            <a:r>
              <a:rPr sz="1300" b="1" spc="-10" dirty="0">
                <a:solidFill>
                  <a:srgbClr val="231F20"/>
                </a:solidFill>
                <a:latin typeface="Helvetica"/>
                <a:cs typeface="Helvetica"/>
              </a:rPr>
              <a:t>Harvey, </a:t>
            </a: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Houston,</a:t>
            </a:r>
            <a:r>
              <a:rPr sz="1300" b="1" spc="-6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TX</a:t>
            </a:r>
            <a:endParaRPr sz="1300" b="1" dirty="0">
              <a:latin typeface="Helvetica"/>
              <a:cs typeface="Helvetic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1" y="9674352"/>
            <a:ext cx="1864995" cy="379730"/>
          </a:xfrm>
          <a:custGeom>
            <a:avLst/>
            <a:gdLst/>
            <a:ahLst/>
            <a:cxnLst/>
            <a:rect l="l" t="t" r="r" b="b"/>
            <a:pathLst>
              <a:path w="1864995" h="379729">
                <a:moveTo>
                  <a:pt x="0" y="0"/>
                </a:moveTo>
                <a:lnTo>
                  <a:pt x="0" y="379475"/>
                </a:lnTo>
                <a:lnTo>
                  <a:pt x="1864995" y="379475"/>
                </a:lnTo>
                <a:lnTo>
                  <a:pt x="186499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81610" y="9677400"/>
            <a:ext cx="11137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Wildﬁres,</a:t>
            </a:r>
            <a:r>
              <a:rPr sz="1300" b="1" spc="-1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CA</a:t>
            </a:r>
            <a:endParaRPr sz="1300" dirty="0">
              <a:latin typeface="Helvetica"/>
              <a:cs typeface="Helvetic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0" y="2511856"/>
            <a:ext cx="2733167" cy="37501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1" y="5904484"/>
            <a:ext cx="2733675" cy="379730"/>
          </a:xfrm>
          <a:custGeom>
            <a:avLst/>
            <a:gdLst/>
            <a:ahLst/>
            <a:cxnLst/>
            <a:rect l="l" t="t" r="r" b="b"/>
            <a:pathLst>
              <a:path w="2733675" h="379729">
                <a:moveTo>
                  <a:pt x="0" y="0"/>
                </a:moveTo>
                <a:lnTo>
                  <a:pt x="0" y="379475"/>
                </a:lnTo>
                <a:lnTo>
                  <a:pt x="2733167" y="379475"/>
                </a:lnTo>
                <a:lnTo>
                  <a:pt x="273316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1612" y="6045200"/>
            <a:ext cx="248031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Wildﬁres,Cascade Locks,</a:t>
            </a:r>
            <a:r>
              <a:rPr sz="1300" b="1" spc="-10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Ore.</a:t>
            </a:r>
            <a:endParaRPr sz="1300" dirty="0">
              <a:latin typeface="Helvetica"/>
              <a:cs typeface="Helvetic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20848" y="2521000"/>
            <a:ext cx="5179237" cy="3788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97175" y="5917184"/>
            <a:ext cx="2917825" cy="379730"/>
          </a:xfrm>
          <a:custGeom>
            <a:avLst/>
            <a:gdLst/>
            <a:ahLst/>
            <a:cxnLst/>
            <a:rect l="l" t="t" r="r" b="b"/>
            <a:pathLst>
              <a:path w="2917825" h="379729">
                <a:moveTo>
                  <a:pt x="0" y="0"/>
                </a:moveTo>
                <a:lnTo>
                  <a:pt x="0" y="379475"/>
                </a:lnTo>
                <a:lnTo>
                  <a:pt x="2917266" y="379475"/>
                </a:lnTo>
                <a:lnTo>
                  <a:pt x="291726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949066" y="6019800"/>
            <a:ext cx="274637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5" dirty="0">
                <a:solidFill>
                  <a:srgbClr val="231F20"/>
                </a:solidFill>
                <a:latin typeface="Helvetica"/>
                <a:cs typeface="Helvetica"/>
              </a:rPr>
              <a:t>Wildﬁre </a:t>
            </a: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smoke, </a:t>
            </a:r>
            <a:r>
              <a:rPr sz="1300" b="1" spc="-20" dirty="0">
                <a:solidFill>
                  <a:srgbClr val="231F20"/>
                </a:solidFill>
                <a:latin typeface="Helvetica"/>
                <a:cs typeface="Helvetica"/>
              </a:rPr>
              <a:t>Walla Walla</a:t>
            </a:r>
            <a:r>
              <a:rPr sz="1300" b="1" spc="-25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300" b="1" spc="-75" dirty="0">
                <a:solidFill>
                  <a:srgbClr val="231F20"/>
                </a:solidFill>
                <a:latin typeface="Helvetica"/>
                <a:cs typeface="Helvetica"/>
              </a:rPr>
              <a:t>WA</a:t>
            </a:r>
            <a:endParaRPr sz="1300" dirty="0">
              <a:latin typeface="Helvetica"/>
              <a:cs typeface="Helvetic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748494" y="6318503"/>
            <a:ext cx="5796305" cy="37398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500100" y="9696272"/>
            <a:ext cx="2044700" cy="362585"/>
          </a:xfrm>
          <a:custGeom>
            <a:avLst/>
            <a:gdLst/>
            <a:ahLst/>
            <a:cxnLst/>
            <a:rect l="l" t="t" r="r" b="b"/>
            <a:pathLst>
              <a:path w="2044700" h="362584">
                <a:moveTo>
                  <a:pt x="0" y="0"/>
                </a:moveTo>
                <a:lnTo>
                  <a:pt x="0" y="362127"/>
                </a:lnTo>
                <a:lnTo>
                  <a:pt x="2044700" y="362127"/>
                </a:lnTo>
                <a:lnTo>
                  <a:pt x="2044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3651990" y="9769321"/>
            <a:ext cx="1892809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Hailstorm,</a:t>
            </a:r>
            <a:r>
              <a:rPr sz="1300" b="1" spc="-95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Colorado</a:t>
            </a:r>
            <a:endParaRPr sz="1300" dirty="0">
              <a:latin typeface="Helvetica"/>
              <a:cs typeface="Helvetica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10121900" cy="188531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4800"/>
              </a:lnSpc>
              <a:spcBef>
                <a:spcPts val="459"/>
              </a:spcBef>
            </a:pPr>
            <a:r>
              <a:rPr sz="4200" b="0" spc="50" dirty="0">
                <a:solidFill>
                  <a:srgbClr val="231F20"/>
                </a:solidFill>
                <a:latin typeface="Helvetica"/>
                <a:cs typeface="Helvetica"/>
              </a:rPr>
              <a:t>The </a:t>
            </a:r>
            <a:r>
              <a:rPr sz="4200" b="0" spc="30" dirty="0">
                <a:solidFill>
                  <a:srgbClr val="231F20"/>
                </a:solidFill>
                <a:latin typeface="Helvetica"/>
                <a:cs typeface="Helvetica"/>
              </a:rPr>
              <a:t>US </a:t>
            </a:r>
            <a:r>
              <a:rPr sz="4200" b="0" spc="50" dirty="0">
                <a:solidFill>
                  <a:srgbClr val="231F20"/>
                </a:solidFill>
                <a:latin typeface="Helvetica"/>
                <a:cs typeface="Helvetica"/>
              </a:rPr>
              <a:t>just had the most </a:t>
            </a:r>
            <a:r>
              <a:rPr sz="4200" b="0" spc="60" dirty="0">
                <a:solidFill>
                  <a:srgbClr val="231F20"/>
                </a:solidFill>
                <a:latin typeface="Helvetica"/>
                <a:cs typeface="Helvetica"/>
              </a:rPr>
              <a:t>expensive </a:t>
            </a:r>
            <a:r>
              <a:rPr sz="4200" b="0" spc="75" dirty="0">
                <a:solidFill>
                  <a:srgbClr val="231F20"/>
                </a:solidFill>
                <a:latin typeface="Helvetica"/>
                <a:cs typeface="Helvetica"/>
              </a:rPr>
              <a:t>year </a:t>
            </a:r>
            <a:r>
              <a:rPr sz="4200" b="0" spc="50" dirty="0" smtClean="0">
                <a:solidFill>
                  <a:srgbClr val="231F20"/>
                </a:solidFill>
                <a:latin typeface="Helvetica"/>
                <a:cs typeface="Helvetica"/>
              </a:rPr>
              <a:t>for </a:t>
            </a:r>
            <a:r>
              <a:rPr sz="4200" b="0" spc="55" dirty="0">
                <a:solidFill>
                  <a:srgbClr val="231F20"/>
                </a:solidFill>
                <a:latin typeface="Helvetica"/>
                <a:cs typeface="Helvetica"/>
              </a:rPr>
              <a:t>weather </a:t>
            </a:r>
            <a:r>
              <a:rPr sz="4200" b="0" spc="60" dirty="0">
                <a:solidFill>
                  <a:srgbClr val="231F20"/>
                </a:solidFill>
                <a:latin typeface="Helvetica"/>
                <a:cs typeface="Helvetica"/>
              </a:rPr>
              <a:t>disasters </a:t>
            </a:r>
            <a:r>
              <a:rPr sz="4200" b="0" spc="30" dirty="0">
                <a:solidFill>
                  <a:srgbClr val="231F20"/>
                </a:solidFill>
                <a:latin typeface="Helvetica"/>
                <a:cs typeface="Helvetica"/>
              </a:rPr>
              <a:t>in</a:t>
            </a:r>
            <a:r>
              <a:rPr sz="4200" b="0" spc="55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4200" b="0" spc="40" dirty="0">
                <a:solidFill>
                  <a:srgbClr val="231F20"/>
                </a:solidFill>
                <a:latin typeface="Helvetica"/>
                <a:cs typeface="Helvetica"/>
              </a:rPr>
              <a:t>history.</a:t>
            </a:r>
            <a:endParaRPr sz="4200" dirty="0">
              <a:latin typeface="Helvetica"/>
              <a:cs typeface="Helvetica"/>
            </a:endParaRPr>
          </a:p>
          <a:p>
            <a:pPr marL="12700">
              <a:lnSpc>
                <a:spcPts val="4680"/>
              </a:lnSpc>
            </a:pPr>
            <a:r>
              <a:rPr sz="4200" b="1" spc="55" dirty="0">
                <a:solidFill>
                  <a:srgbClr val="231F20"/>
                </a:solidFill>
                <a:latin typeface="Helvetica"/>
                <a:cs typeface="Helvetica"/>
              </a:rPr>
              <a:t>Expect</a:t>
            </a:r>
            <a:r>
              <a:rPr sz="4200" b="1" spc="125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4200" b="1" spc="75" dirty="0">
                <a:solidFill>
                  <a:srgbClr val="231F20"/>
                </a:solidFill>
                <a:latin typeface="Helvetica"/>
                <a:cs typeface="Helvetica"/>
              </a:rPr>
              <a:t>More.</a:t>
            </a:r>
            <a:endParaRPr sz="4200" dirty="0">
              <a:latin typeface="Helvetica"/>
              <a:cs typeface="Helvetic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964885" y="5987969"/>
            <a:ext cx="1988820" cy="33663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5255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1065"/>
              </a:spcBef>
            </a:pPr>
            <a:r>
              <a:rPr sz="1300" b="1" dirty="0">
                <a:solidFill>
                  <a:srgbClr val="231F20"/>
                </a:solidFill>
                <a:latin typeface="Helvetica"/>
                <a:cs typeface="Helvetica"/>
              </a:rPr>
              <a:t>Midwest</a:t>
            </a:r>
            <a:r>
              <a:rPr sz="1300" b="1" spc="-85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300" b="1" spc="-20" dirty="0">
                <a:solidFill>
                  <a:srgbClr val="231F20"/>
                </a:solidFill>
                <a:latin typeface="Helvetica"/>
                <a:cs typeface="Helvetica"/>
              </a:rPr>
              <a:t>Tornados</a:t>
            </a:r>
            <a:endParaRPr sz="1300" b="1" dirty="0">
              <a:latin typeface="Helvetica"/>
              <a:cs typeface="Helvetic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82900" y="2133600"/>
            <a:ext cx="475589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939598"/>
                </a:solidFill>
                <a:latin typeface="Helvetica"/>
                <a:cs typeface="Helvetica"/>
              </a:rPr>
              <a:t>Source: </a:t>
            </a:r>
            <a:r>
              <a:rPr sz="1100" b="1" spc="0" dirty="0">
                <a:solidFill>
                  <a:srgbClr val="939598"/>
                </a:solidFill>
                <a:latin typeface="Helvetica"/>
                <a:cs typeface="Helvetica"/>
              </a:rPr>
              <a:t>Quartz,</a:t>
            </a:r>
            <a:r>
              <a:rPr sz="1100" b="1" spc="-100" dirty="0">
                <a:solidFill>
                  <a:srgbClr val="939598"/>
                </a:solidFill>
                <a:latin typeface="Helvetica"/>
                <a:cs typeface="Helvetica"/>
              </a:rPr>
              <a:t> </a:t>
            </a:r>
            <a:r>
              <a:rPr sz="1100" b="1" dirty="0">
                <a:solidFill>
                  <a:srgbClr val="939598"/>
                </a:solidFill>
                <a:latin typeface="Helvetica"/>
                <a:cs typeface="Helvetica"/>
              </a:rPr>
              <a:t>https://qz.com/1181319/disasters-2017/</a:t>
            </a:r>
            <a:endParaRPr sz="11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ionDollarDisasters2017_counts_and_costs_larg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658" y="704850"/>
            <a:ext cx="12433142" cy="874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55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7" y="2400520"/>
            <a:ext cx="8059873" cy="4533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78" y="2400522"/>
            <a:ext cx="6800517" cy="453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5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446" y="0"/>
            <a:ext cx="15556738" cy="100977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990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/>
                <a:cs typeface="Helvetica"/>
              </a:rPr>
              <a:t>2018 WASLA CONFERENCE</a:t>
            </a:r>
            <a:endParaRPr lang="en-US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15240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Helvetica"/>
                <a:cs typeface="Helvetica"/>
              </a:rPr>
              <a:t>RESONATE / DISSONATE</a:t>
            </a:r>
            <a:endParaRPr lang="en-US" sz="60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2667000"/>
            <a:ext cx="7010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srgbClr val="FFFFFF"/>
                </a:solidFill>
                <a:latin typeface="Helvetica"/>
                <a:cs typeface="Helvetica"/>
              </a:rPr>
              <a:t>The challenges and potential of designing with urban water</a:t>
            </a:r>
            <a:endParaRPr lang="en-US" sz="3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69342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MODERATOR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75438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PANELISTS</a:t>
            </a:r>
            <a:endParaRPr lang="en-US" sz="20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6934200"/>
            <a:ext cx="815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Nancy Chan, Urban Designer, Hewitt</a:t>
            </a:r>
          </a:p>
          <a:p>
            <a:endParaRPr lang="en-US" sz="2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Jake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Woland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, Sr. Associate Landscape Architect, Hewitt</a:t>
            </a:r>
          </a:p>
          <a:p>
            <a:endParaRPr lang="en-US" sz="2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Molly Freed, Policy Coordinator, The Living Future Institute</a:t>
            </a:r>
          </a:p>
          <a:p>
            <a:endParaRPr lang="en-US" sz="2400" dirty="0">
              <a:solidFill>
                <a:srgbClr val="FFFFFF"/>
              </a:solidFill>
              <a:latin typeface="Helvetica"/>
              <a:cs typeface="Helvetica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Brook </a:t>
            </a:r>
            <a:r>
              <a:rPr lang="en-US" sz="2400" dirty="0" err="1" smtClean="0">
                <a:solidFill>
                  <a:srgbClr val="FFFFFF"/>
                </a:solidFill>
                <a:latin typeface="Helvetica"/>
                <a:cs typeface="Helvetica"/>
              </a:rPr>
              <a:t>Jacksha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, Principal, Navix Engineering</a:t>
            </a:r>
            <a:endParaRPr lang="en-US" sz="2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3996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48800" y="8839200"/>
            <a:ext cx="517017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8610" algn="l"/>
              </a:tabLst>
            </a:pPr>
            <a:r>
              <a:rPr sz="2500" b="0" dirty="0" smtClean="0">
                <a:solidFill>
                  <a:srgbClr val="003D5F"/>
                </a:solidFill>
                <a:latin typeface="Helvetica"/>
                <a:cs typeface="Helvetica"/>
              </a:rPr>
              <a:t>LANDSCAPE</a:t>
            </a:r>
            <a:r>
              <a:rPr sz="2500" b="0" spc="-100" dirty="0" smtClean="0">
                <a:solidFill>
                  <a:srgbClr val="003D5F"/>
                </a:solidFill>
                <a:latin typeface="Helvetica"/>
                <a:cs typeface="Helvetica"/>
              </a:rPr>
              <a:t> </a:t>
            </a:r>
            <a:r>
              <a:rPr sz="2500" b="0" dirty="0">
                <a:solidFill>
                  <a:srgbClr val="003D5F"/>
                </a:solidFill>
                <a:latin typeface="Helvetica"/>
                <a:cs typeface="Helvetica"/>
              </a:rPr>
              <a:t>ARCHITECTURE</a:t>
            </a:r>
            <a:endParaRPr sz="2500" dirty="0">
              <a:latin typeface="Helvetica"/>
              <a:cs typeface="Helvetic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797175" y="8891676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900" y="0"/>
                </a:lnTo>
              </a:path>
            </a:pathLst>
          </a:custGeom>
          <a:ln w="43840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10205" y="8869756"/>
            <a:ext cx="0" cy="310515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248"/>
                </a:lnTo>
              </a:path>
            </a:pathLst>
          </a:custGeom>
          <a:ln w="48259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34336" y="8891676"/>
            <a:ext cx="195580" cy="0"/>
          </a:xfrm>
          <a:custGeom>
            <a:avLst/>
            <a:gdLst/>
            <a:ahLst/>
            <a:cxnLst/>
            <a:rect l="l" t="t" r="r" b="b"/>
            <a:pathLst>
              <a:path w="195579">
                <a:moveTo>
                  <a:pt x="0" y="0"/>
                </a:moveTo>
                <a:lnTo>
                  <a:pt x="195580" y="0"/>
                </a:lnTo>
              </a:path>
            </a:pathLst>
          </a:custGeom>
          <a:ln w="43840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54045" y="8869756"/>
            <a:ext cx="0" cy="310515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248"/>
                </a:lnTo>
              </a:path>
            </a:pathLst>
          </a:custGeom>
          <a:ln w="48259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78175" y="8891676"/>
            <a:ext cx="82550" cy="0"/>
          </a:xfrm>
          <a:custGeom>
            <a:avLst/>
            <a:gdLst/>
            <a:ahLst/>
            <a:cxnLst/>
            <a:rect l="l" t="t" r="r" b="b"/>
            <a:pathLst>
              <a:path w="82550">
                <a:moveTo>
                  <a:pt x="0" y="0"/>
                </a:moveTo>
                <a:lnTo>
                  <a:pt x="82550" y="0"/>
                </a:lnTo>
              </a:path>
            </a:pathLst>
          </a:custGeom>
          <a:ln w="43840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52097" y="8869756"/>
            <a:ext cx="0" cy="310515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248"/>
                </a:lnTo>
              </a:path>
            </a:pathLst>
          </a:custGeom>
          <a:ln w="47282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72970" y="8869756"/>
            <a:ext cx="0" cy="310515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248"/>
                </a:lnTo>
              </a:path>
            </a:pathLst>
          </a:custGeom>
          <a:ln w="46990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96465" y="9158287"/>
            <a:ext cx="95250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5250" y="0"/>
                </a:lnTo>
              </a:path>
            </a:pathLst>
          </a:custGeom>
          <a:ln w="43434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15211" y="8987776"/>
            <a:ext cx="0" cy="192405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0"/>
                </a:moveTo>
                <a:lnTo>
                  <a:pt x="0" y="192227"/>
                </a:lnTo>
              </a:path>
            </a:pathLst>
          </a:custGeom>
          <a:ln w="46989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38705" y="9158287"/>
            <a:ext cx="95250" cy="0"/>
          </a:xfrm>
          <a:custGeom>
            <a:avLst/>
            <a:gdLst/>
            <a:ahLst/>
            <a:cxnLst/>
            <a:rect l="l" t="t" r="r" b="b"/>
            <a:pathLst>
              <a:path w="95250">
                <a:moveTo>
                  <a:pt x="0" y="0"/>
                </a:moveTo>
                <a:lnTo>
                  <a:pt x="95250" y="0"/>
                </a:lnTo>
              </a:path>
            </a:pathLst>
          </a:custGeom>
          <a:ln w="43434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57450" y="8869756"/>
            <a:ext cx="0" cy="310515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248"/>
                </a:lnTo>
              </a:path>
            </a:pathLst>
          </a:custGeom>
          <a:ln w="46990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07414" y="8869756"/>
            <a:ext cx="0" cy="310515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248"/>
                </a:lnTo>
              </a:path>
            </a:pathLst>
          </a:custGeom>
          <a:ln w="47269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31049" y="9024163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545" y="0"/>
                </a:lnTo>
              </a:path>
            </a:pathLst>
          </a:custGeom>
          <a:ln w="45720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51242" y="8869756"/>
            <a:ext cx="0" cy="310515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248"/>
                </a:lnTo>
              </a:path>
            </a:pathLst>
          </a:custGeom>
          <a:ln w="47294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31975" y="8869680"/>
            <a:ext cx="0" cy="310515"/>
          </a:xfrm>
          <a:custGeom>
            <a:avLst/>
            <a:gdLst/>
            <a:ahLst/>
            <a:cxnLst/>
            <a:rect l="l" t="t" r="r" b="b"/>
            <a:pathLst>
              <a:path h="310515">
                <a:moveTo>
                  <a:pt x="0" y="0"/>
                </a:moveTo>
                <a:lnTo>
                  <a:pt x="0" y="310260"/>
                </a:lnTo>
              </a:path>
            </a:pathLst>
          </a:custGeom>
          <a:ln w="48259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56105" y="8891403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6210" y="0"/>
                </a:lnTo>
              </a:path>
            </a:pathLst>
          </a:custGeom>
          <a:ln w="43446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55699" y="9023978"/>
            <a:ext cx="140970" cy="0"/>
          </a:xfrm>
          <a:custGeom>
            <a:avLst/>
            <a:gdLst/>
            <a:ahLst/>
            <a:cxnLst/>
            <a:rect l="l" t="t" r="r" b="b"/>
            <a:pathLst>
              <a:path w="140970">
                <a:moveTo>
                  <a:pt x="0" y="0"/>
                </a:moveTo>
                <a:lnTo>
                  <a:pt x="140563" y="0"/>
                </a:lnTo>
              </a:path>
            </a:pathLst>
          </a:custGeom>
          <a:ln w="43446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55699" y="9158211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692" y="0"/>
                </a:lnTo>
              </a:path>
            </a:pathLst>
          </a:custGeom>
          <a:ln w="43459">
            <a:solidFill>
              <a:srgbClr val="F474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38860" y="302259"/>
            <a:ext cx="12677775" cy="1907539"/>
          </a:xfrm>
          <a:prstGeom prst="rect">
            <a:avLst/>
          </a:prstGeom>
        </p:spPr>
        <p:txBody>
          <a:bodyPr vert="horz" wrap="square" lIns="0" tIns="332740" rIns="0" bIns="0" rtlCol="0">
            <a:spAutoFit/>
          </a:bodyPr>
          <a:lstStyle/>
          <a:p>
            <a:pPr marL="69215">
              <a:lnSpc>
                <a:spcPct val="100000"/>
              </a:lnSpc>
              <a:spcBef>
                <a:spcPts val="2620"/>
              </a:spcBef>
            </a:pPr>
            <a:r>
              <a:rPr sz="7000" b="0" spc="175" dirty="0">
                <a:solidFill>
                  <a:srgbClr val="003D5F"/>
                </a:solidFill>
                <a:latin typeface="HelveticaNeueLT Std Thin"/>
                <a:cs typeface="HelveticaNeueLT Std Thin"/>
              </a:rPr>
              <a:t>AN </a:t>
            </a:r>
            <a:r>
              <a:rPr sz="7000" b="0" spc="305" dirty="0">
                <a:solidFill>
                  <a:srgbClr val="003D5F"/>
                </a:solidFill>
                <a:latin typeface="HelveticaNeueLT Std Thin"/>
                <a:cs typeface="HelveticaNeueLT Std Thin"/>
              </a:rPr>
              <a:t>EVOLUTION </a:t>
            </a:r>
            <a:r>
              <a:rPr sz="7000" b="0" spc="175" dirty="0">
                <a:solidFill>
                  <a:srgbClr val="003D5F"/>
                </a:solidFill>
                <a:latin typeface="HelveticaNeueLT Std Thin"/>
                <a:cs typeface="HelveticaNeueLT Std Thin"/>
              </a:rPr>
              <a:t>OF</a:t>
            </a:r>
            <a:r>
              <a:rPr sz="7000" b="0" spc="1525" dirty="0">
                <a:solidFill>
                  <a:srgbClr val="003D5F"/>
                </a:solidFill>
                <a:latin typeface="HelveticaNeueLT Std Thin"/>
                <a:cs typeface="HelveticaNeueLT Std Thin"/>
              </a:rPr>
              <a:t> </a:t>
            </a:r>
            <a:r>
              <a:rPr sz="7000" b="0" spc="350" dirty="0">
                <a:solidFill>
                  <a:srgbClr val="003D5F"/>
                </a:solidFill>
                <a:latin typeface="HelveticaNeueLT Std Thin"/>
                <a:cs typeface="HelveticaNeueLT Std Thin"/>
              </a:rPr>
              <a:t>PRACTICE</a:t>
            </a:r>
            <a:endParaRPr sz="7000" dirty="0">
              <a:latin typeface="HelveticaNeueLT Std Thin"/>
              <a:cs typeface="HelveticaNeueLT Std Thin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2500" b="0" spc="85" dirty="0">
                <a:solidFill>
                  <a:srgbClr val="231F20"/>
                </a:solidFill>
                <a:latin typeface="HelveticaNeueLT Std"/>
                <a:cs typeface="HelveticaNeueLT Std"/>
              </a:rPr>
              <a:t>WITH </a:t>
            </a:r>
            <a:r>
              <a:rPr sz="2500" b="0" spc="100" dirty="0">
                <a:solidFill>
                  <a:srgbClr val="231F20"/>
                </a:solidFill>
                <a:latin typeface="HelveticaNeueLT Std"/>
                <a:cs typeface="HelveticaNeueLT Std"/>
              </a:rPr>
              <a:t>LOCAL CODES </a:t>
            </a:r>
            <a:r>
              <a:rPr sz="2500" b="0" spc="75" dirty="0">
                <a:solidFill>
                  <a:srgbClr val="231F20"/>
                </a:solidFill>
                <a:latin typeface="HelveticaNeueLT Std"/>
                <a:cs typeface="HelveticaNeueLT Std"/>
              </a:rPr>
              <a:t>AND</a:t>
            </a:r>
            <a:r>
              <a:rPr sz="2500" b="0" spc="675" dirty="0">
                <a:solidFill>
                  <a:srgbClr val="231F20"/>
                </a:solidFill>
                <a:latin typeface="HelveticaNeueLT Std"/>
                <a:cs typeface="HelveticaNeueLT Std"/>
              </a:rPr>
              <a:t> </a:t>
            </a:r>
            <a:r>
              <a:rPr sz="2500" b="0" spc="100" dirty="0">
                <a:solidFill>
                  <a:srgbClr val="231F20"/>
                </a:solidFill>
                <a:latin typeface="HelveticaNeueLT Std"/>
                <a:cs typeface="HelveticaNeueLT Std"/>
              </a:rPr>
              <a:t>REGULATIONS</a:t>
            </a:r>
            <a:endParaRPr sz="2500" dirty="0">
              <a:latin typeface="HelveticaNeueLT Std"/>
              <a:cs typeface="HelveticaNeueLT Std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00400" y="3909059"/>
            <a:ext cx="3156394" cy="38997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27622" y="3909059"/>
            <a:ext cx="5692140" cy="38997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0" y="3909059"/>
            <a:ext cx="3123450" cy="38997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207240" y="3909059"/>
            <a:ext cx="3337559" cy="38997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28186" y="0"/>
            <a:ext cx="9319133" cy="9006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34349" y="9282659"/>
            <a:ext cx="345205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003D5F"/>
                </a:solidFill>
                <a:latin typeface="Helvetica"/>
                <a:cs typeface="Helvetica"/>
              </a:rPr>
              <a:t>The Early</a:t>
            </a:r>
            <a:r>
              <a:rPr sz="3000" b="0" spc="-100" dirty="0">
                <a:solidFill>
                  <a:srgbClr val="003D5F"/>
                </a:solidFill>
                <a:latin typeface="Helvetica"/>
                <a:cs typeface="Helvetica"/>
              </a:rPr>
              <a:t> </a:t>
            </a:r>
            <a:r>
              <a:rPr sz="3000" b="0" spc="-45" dirty="0">
                <a:solidFill>
                  <a:srgbClr val="003D5F"/>
                </a:solidFill>
                <a:latin typeface="Helvetica"/>
                <a:cs typeface="Helvetica"/>
              </a:rPr>
              <a:t>Years</a:t>
            </a:r>
            <a:endParaRPr sz="3000" dirty="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95720" y="9359900"/>
            <a:ext cx="299668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55" dirty="0">
                <a:solidFill>
                  <a:srgbClr val="231F20"/>
                </a:solidFill>
                <a:latin typeface="Helvetica"/>
                <a:cs typeface="Helvetica"/>
              </a:rPr>
              <a:t>2004 </a:t>
            </a:r>
            <a:r>
              <a:rPr sz="1800" b="0" i="1" spc="65" dirty="0">
                <a:solidFill>
                  <a:srgbClr val="231F20"/>
                </a:solidFill>
                <a:latin typeface="Helvetica"/>
                <a:cs typeface="Helvetica"/>
              </a:rPr>
              <a:t>Lumen, Seattle,</a:t>
            </a:r>
            <a:r>
              <a:rPr sz="1800" b="0" i="1" spc="430" dirty="0">
                <a:solidFill>
                  <a:srgbClr val="231F20"/>
                </a:solidFill>
                <a:latin typeface="Helvetica"/>
                <a:cs typeface="Helvetica"/>
              </a:rPr>
              <a:t> </a:t>
            </a:r>
            <a:r>
              <a:rPr sz="1800" b="0" i="1" spc="25" dirty="0">
                <a:solidFill>
                  <a:srgbClr val="231F20"/>
                </a:solidFill>
                <a:latin typeface="Helvetica"/>
                <a:cs typeface="Helvetica"/>
              </a:rPr>
              <a:t>WA</a:t>
            </a:r>
            <a:endParaRPr sz="1800" dirty="0"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923139" y="4765141"/>
            <a:ext cx="2621661" cy="42416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0" y="0"/>
            <a:ext cx="3428111" cy="45491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3959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339</Words>
  <Application>Microsoft Macintosh PowerPoint</Application>
  <PresentationFormat>Custom</PresentationFormat>
  <Paragraphs>80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The US just had the most expensive year for weather disasters in history. Expect More.</vt:lpstr>
      <vt:lpstr>PowerPoint Presentation</vt:lpstr>
      <vt:lpstr>PowerPoint Presentation</vt:lpstr>
      <vt:lpstr>PowerPoint Presentation</vt:lpstr>
      <vt:lpstr>AN EVOLUTION OF PRACTICE WITH LOCAL CODES AND REGULATIONS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WASLA.indd</dc:title>
  <dc:creator>NancyC</dc:creator>
  <cp:lastModifiedBy>Chan Nancy</cp:lastModifiedBy>
  <cp:revision>17</cp:revision>
  <cp:lastPrinted>2018-03-16T01:16:56Z</cp:lastPrinted>
  <dcterms:created xsi:type="dcterms:W3CDTF">2018-03-13T18:08:07Z</dcterms:created>
  <dcterms:modified xsi:type="dcterms:W3CDTF">2018-03-16T14:42:21Z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2018-03-13T00:00:00Z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2018-03-14T00:00:00Z</vt:filetime>
  </property>
</Properties>
</file>